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5" r:id="rId5"/>
    <p:sldMasterId id="2147484353" r:id="rId6"/>
    <p:sldMasterId id="2147484363" r:id="rId7"/>
    <p:sldMasterId id="2147484371" r:id="rId8"/>
    <p:sldMasterId id="2147484382" r:id="rId9"/>
    <p:sldMasterId id="2147484393" r:id="rId10"/>
    <p:sldMasterId id="2147484418" r:id="rId11"/>
  </p:sldMasterIdLst>
  <p:notesMasterIdLst>
    <p:notesMasterId r:id="rId58"/>
  </p:notesMasterIdLst>
  <p:handoutMasterIdLst>
    <p:handoutMasterId r:id="rId59"/>
  </p:handoutMasterIdLst>
  <p:sldIdLst>
    <p:sldId id="1583" r:id="rId12"/>
    <p:sldId id="1602" r:id="rId13"/>
    <p:sldId id="1643" r:id="rId14"/>
    <p:sldId id="1708" r:id="rId15"/>
    <p:sldId id="1624" r:id="rId16"/>
    <p:sldId id="1667" r:id="rId17"/>
    <p:sldId id="1618" r:id="rId18"/>
    <p:sldId id="1697" r:id="rId19"/>
    <p:sldId id="1698" r:id="rId20"/>
    <p:sldId id="1699" r:id="rId21"/>
    <p:sldId id="1700" r:id="rId22"/>
    <p:sldId id="1701" r:id="rId23"/>
    <p:sldId id="1702" r:id="rId24"/>
    <p:sldId id="1703" r:id="rId25"/>
    <p:sldId id="1671" r:id="rId26"/>
    <p:sldId id="1672" r:id="rId27"/>
    <p:sldId id="1673" r:id="rId28"/>
    <p:sldId id="1674" r:id="rId29"/>
    <p:sldId id="1681" r:id="rId30"/>
    <p:sldId id="1680" r:id="rId31"/>
    <p:sldId id="1676" r:id="rId32"/>
    <p:sldId id="1629" r:id="rId33"/>
    <p:sldId id="1677" r:id="rId34"/>
    <p:sldId id="1678" r:id="rId35"/>
    <p:sldId id="1679" r:id="rId36"/>
    <p:sldId id="1633" r:id="rId37"/>
    <p:sldId id="1696" r:id="rId38"/>
    <p:sldId id="1704" r:id="rId39"/>
    <p:sldId id="1706" r:id="rId40"/>
    <p:sldId id="1688" r:id="rId41"/>
    <p:sldId id="1666" r:id="rId42"/>
    <p:sldId id="1649" r:id="rId43"/>
    <p:sldId id="1634" r:id="rId44"/>
    <p:sldId id="1635" r:id="rId45"/>
    <p:sldId id="1636" r:id="rId46"/>
    <p:sldId id="1616" r:id="rId47"/>
    <p:sldId id="1707" r:id="rId48"/>
    <p:sldId id="1694" r:id="rId49"/>
    <p:sldId id="1657" r:id="rId50"/>
    <p:sldId id="1693" r:id="rId51"/>
    <p:sldId id="1690" r:id="rId52"/>
    <p:sldId id="1692" r:id="rId53"/>
    <p:sldId id="1647" r:id="rId54"/>
    <p:sldId id="1695" r:id="rId55"/>
    <p:sldId id="1652" r:id="rId56"/>
    <p:sldId id="1598"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trure Decoded - Main Layout" id="{4DED2288-8454-49AC-9E0A-5EF418B8541C}">
          <p14:sldIdLst>
            <p14:sldId id="1583"/>
            <p14:sldId id="1602"/>
            <p14:sldId id="1643"/>
            <p14:sldId id="1708"/>
            <p14:sldId id="1624"/>
            <p14:sldId id="1667"/>
            <p14:sldId id="1618"/>
            <p14:sldId id="1697"/>
            <p14:sldId id="1698"/>
            <p14:sldId id="1699"/>
            <p14:sldId id="1700"/>
            <p14:sldId id="1701"/>
            <p14:sldId id="1702"/>
            <p14:sldId id="1703"/>
            <p14:sldId id="1671"/>
            <p14:sldId id="1672"/>
            <p14:sldId id="1673"/>
            <p14:sldId id="1674"/>
            <p14:sldId id="1681"/>
            <p14:sldId id="1680"/>
            <p14:sldId id="1676"/>
            <p14:sldId id="1629"/>
            <p14:sldId id="1677"/>
            <p14:sldId id="1678"/>
            <p14:sldId id="1679"/>
            <p14:sldId id="1633"/>
            <p14:sldId id="1696"/>
            <p14:sldId id="1704"/>
            <p14:sldId id="1706"/>
            <p14:sldId id="1688"/>
            <p14:sldId id="1666"/>
            <p14:sldId id="1649"/>
            <p14:sldId id="1634"/>
            <p14:sldId id="1635"/>
            <p14:sldId id="1636"/>
            <p14:sldId id="1616"/>
            <p14:sldId id="1707"/>
            <p14:sldId id="1694"/>
            <p14:sldId id="1657"/>
            <p14:sldId id="1693"/>
            <p14:sldId id="1690"/>
            <p14:sldId id="1692"/>
            <p14:sldId id="1647"/>
            <p14:sldId id="1695"/>
            <p14:sldId id="1652"/>
            <p14:sldId id="1598"/>
          </p14:sldIdLst>
        </p14:section>
        <p14:section name="Template Content Guidelines" id="{ADA7C8DF-D1BF-40EA-BD0B-A6A7EF20A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Michael Alcock" initials="MA" lastIdx="3" clrIdx="7">
    <p:extLst>
      <p:ext uri="{19B8F6BF-5375-455C-9EA6-DF929625EA0E}">
        <p15:presenceInfo xmlns:p15="http://schemas.microsoft.com/office/powerpoint/2012/main" userId="S-1-5-21-2127521184-1604012920-1887927527-2644043"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i Evans" initials="SE" lastIdx="18" clrIdx="4">
    <p:extLst>
      <p:ext uri="{19B8F6BF-5375-455C-9EA6-DF929625EA0E}">
        <p15:presenceInfo xmlns:p15="http://schemas.microsoft.com/office/powerpoint/2012/main" userId="82d5721b5e631e16" providerId="Windows Live"/>
      </p:ext>
    </p:extLst>
  </p:cmAuthor>
  <p:cmAuthor id="5" name="Dana Wikan" initials="DW" lastIdx="2" clrIdx="5">
    <p:extLst>
      <p:ext uri="{19B8F6BF-5375-455C-9EA6-DF929625EA0E}">
        <p15:presenceInfo xmlns:p15="http://schemas.microsoft.com/office/powerpoint/2012/main" userId="3b513ee0ed8e4fb4" providerId="Windows Live"/>
      </p:ext>
    </p:extLst>
  </p:cmAuthor>
  <p:cmAuthor id="6" name="Veronica Davis (PMA Communications LTD)" initials="VD(CL" lastIdx="13" clrIdx="6">
    <p:extLst>
      <p:ext uri="{19B8F6BF-5375-455C-9EA6-DF929625EA0E}">
        <p15:presenceInfo xmlns:p15="http://schemas.microsoft.com/office/powerpoint/2012/main" userId="S-1-5-21-1721254763-462695806-1538882281-37256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BBD80A"/>
    <a:srgbClr val="00188E"/>
    <a:srgbClr val="0078D7"/>
    <a:srgbClr val="333333"/>
    <a:srgbClr val="1C1C1C"/>
    <a:srgbClr val="FFF100"/>
    <a:srgbClr val="A25900"/>
    <a:srgbClr val="4F1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6323" autoAdjust="0"/>
  </p:normalViewPr>
  <p:slideViewPr>
    <p:cSldViewPr snapToGrid="0">
      <p:cViewPr varScale="1">
        <p:scale>
          <a:sx n="69" d="100"/>
          <a:sy n="69" d="100"/>
        </p:scale>
        <p:origin x="522" y="78"/>
      </p:cViewPr>
      <p:guideLst/>
    </p:cSldViewPr>
  </p:slideViewPr>
  <p:outlineViewPr>
    <p:cViewPr>
      <p:scale>
        <a:sx n="33" d="100"/>
        <a:sy n="33" d="100"/>
      </p:scale>
      <p:origin x="0" y="-28392"/>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100" d="100"/>
          <a:sy n="100" d="100"/>
        </p:scale>
        <p:origin x="269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231944424"/>
        <c:axId val="231946776"/>
      </c:barChart>
      <c:catAx>
        <c:axId val="231944424"/>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231946776"/>
        <c:crosses val="autoZero"/>
        <c:auto val="1"/>
        <c:lblAlgn val="ctr"/>
        <c:lblOffset val="100"/>
        <c:noMultiLvlLbl val="0"/>
      </c:catAx>
      <c:valAx>
        <c:axId val="231946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31944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Language</a:t>
          </a:r>
        </a:p>
        <a:p>
          <a:pPr rtl="0"/>
          <a:r>
            <a:rPr lang="en-GB" b="0" u="none" dirty="0" smtClean="0">
              <a:latin typeface="Segoe UI Light" panose="020B0502040204020203" pitchFamily="34" charset="0"/>
            </a:rPr>
            <a:t>Design</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16890FE7-2CBE-46A7-820D-3855FA821EEB}">
      <dgm:prSet/>
      <dgm:spPr/>
      <dgm:t>
        <a:bodyPr/>
        <a:lstStyle/>
        <a:p>
          <a:pPr rtl="0"/>
          <a:r>
            <a:rPr lang="en-GB" b="0" u="none" dirty="0" smtClean="0">
              <a:latin typeface="Segoe UI Light" panose="020B0502040204020203" pitchFamily="34" charset="0"/>
            </a:rPr>
            <a:t>Language Tech</a:t>
          </a:r>
          <a:endParaRPr lang="en-GB" b="0" u="none" dirty="0">
            <a:latin typeface="Segoe UI Light" panose="020B0502040204020203" pitchFamily="34" charset="0"/>
          </a:endParaRPr>
        </a:p>
      </dgm:t>
    </dgm:pt>
    <dgm:pt modelId="{8C17F325-C8D7-4C9B-9DE8-4E1F9DA61F74}" type="parTrans" cxnId="{30855B49-194C-4EFA-9751-ED3B8978408B}">
      <dgm:prSet/>
      <dgm:spPr/>
      <dgm:t>
        <a:bodyPr/>
        <a:lstStyle/>
        <a:p>
          <a:endParaRPr lang="en-GB"/>
        </a:p>
      </dgm:t>
    </dgm:pt>
    <dgm:pt modelId="{9145E3AF-573C-4EC6-97DA-AA31BA959835}" type="sibTrans" cxnId="{30855B49-194C-4EFA-9751-ED3B8978408B}">
      <dgm:prSet/>
      <dgm:spPr/>
      <dgm:t>
        <a:bodyPr/>
        <a:lstStyle/>
        <a:p>
          <a:endParaRPr lang="en-GB"/>
        </a:p>
      </dgm:t>
    </dgm:pt>
    <dgm:pt modelId="{FE84EB0D-EA98-4329-ADF2-9E50AED4761C}">
      <dgm:prSet/>
      <dgm:spPr/>
      <dgm:t>
        <a:bodyPr/>
        <a:lstStyle/>
        <a:p>
          <a:pPr rtl="0"/>
          <a:r>
            <a:rPr lang="en-GB" b="0" u="none" dirty="0" smtClean="0">
              <a:latin typeface="Segoe UI Light" panose="020B0502040204020203" pitchFamily="34" charset="0"/>
            </a:rPr>
            <a:t>Language</a:t>
          </a:r>
        </a:p>
        <a:p>
          <a:pPr rtl="0"/>
          <a:r>
            <a:rPr lang="en-GB" b="0" u="none" dirty="0" smtClean="0">
              <a:latin typeface="Segoe UI Light" panose="020B0502040204020203" pitchFamily="34" charset="0"/>
            </a:rPr>
            <a:t>Culture</a:t>
          </a:r>
          <a:endParaRPr lang="en-GB" b="0" u="none" dirty="0">
            <a:latin typeface="Segoe UI Light" panose="020B0502040204020203" pitchFamily="34" charset="0"/>
          </a:endParaRPr>
        </a:p>
      </dgm:t>
    </dgm:pt>
    <dgm:pt modelId="{77E5559D-ED9B-4BE6-9FA0-4B2281E53440}" type="parTrans" cxnId="{7A6D827B-9384-4DE6-B51E-6742242BC229}">
      <dgm:prSet/>
      <dgm:spPr/>
      <dgm:t>
        <a:bodyPr/>
        <a:lstStyle/>
        <a:p>
          <a:endParaRPr lang="en-GB"/>
        </a:p>
      </dgm:t>
    </dgm:pt>
    <dgm:pt modelId="{1AD5E869-87C4-4AAF-B74E-FCE3AD087DDF}" type="sibTrans" cxnId="{7A6D827B-9384-4DE6-B51E-6742242BC229}">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3">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3C22B26D-8B53-418A-904B-DB0E428045B6}" type="pres">
      <dgm:prSet presAssocID="{FE84EB0D-EA98-4329-ADF2-9E50AED4761C}" presName="node" presStyleLbl="node1" presStyleIdx="1" presStyleCnt="3">
        <dgm:presLayoutVars>
          <dgm:bulletEnabled val="1"/>
        </dgm:presLayoutVars>
      </dgm:prSet>
      <dgm:spPr/>
      <dgm:t>
        <a:bodyPr/>
        <a:lstStyle/>
        <a:p>
          <a:endParaRPr lang="en-GB"/>
        </a:p>
      </dgm:t>
    </dgm:pt>
    <dgm:pt modelId="{B0EDE645-4CB0-4B09-BB95-C50DDC49673A}" type="pres">
      <dgm:prSet presAssocID="{1AD5E869-87C4-4AAF-B74E-FCE3AD087DDF}" presName="sibTrans" presStyleCnt="0"/>
      <dgm:spPr/>
    </dgm:pt>
    <dgm:pt modelId="{B8A5F69E-904C-433E-946B-D17D07D34DB1}" type="pres">
      <dgm:prSet presAssocID="{16890FE7-2CBE-46A7-820D-3855FA821EEB}" presName="node" presStyleLbl="node1" presStyleIdx="2" presStyleCnt="3">
        <dgm:presLayoutVars>
          <dgm:bulletEnabled val="1"/>
        </dgm:presLayoutVars>
      </dgm:prSet>
      <dgm:spPr/>
      <dgm:t>
        <a:bodyPr/>
        <a:lstStyle/>
        <a:p>
          <a:endParaRPr lang="en-GB"/>
        </a:p>
      </dgm:t>
    </dgm:pt>
  </dgm:ptLst>
  <dgm:cxnLst>
    <dgm:cxn modelId="{43E6D032-96C3-42F2-A1F7-EFC6EDD444F9}" type="presOf" srcId="{34E93DDE-D099-4CA2-863C-7319E600DBE4}" destId="{84BBAD3E-47E3-429D-AF91-8056E7C916A7}" srcOrd="0" destOrd="0" presId="urn:microsoft.com/office/officeart/2005/8/layout/default"/>
    <dgm:cxn modelId="{30855B49-194C-4EFA-9751-ED3B8978408B}" srcId="{34E93DDE-D099-4CA2-863C-7319E600DBE4}" destId="{16890FE7-2CBE-46A7-820D-3855FA821EEB}" srcOrd="2" destOrd="0" parTransId="{8C17F325-C8D7-4C9B-9DE8-4E1F9DA61F74}" sibTransId="{9145E3AF-573C-4EC6-97DA-AA31BA959835}"/>
    <dgm:cxn modelId="{24A0382C-1C7E-4D29-A082-05B0EA47B54F}"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E4DF50CE-A541-4F24-84CF-B471B47B407D}" type="presOf" srcId="{16890FE7-2CBE-46A7-820D-3855FA821EEB}" destId="{B8A5F69E-904C-433E-946B-D17D07D34DB1}" srcOrd="0" destOrd="0" presId="urn:microsoft.com/office/officeart/2005/8/layout/default"/>
    <dgm:cxn modelId="{1BAE225C-5747-45B2-A4C4-97E699B60487}" type="presOf" srcId="{FE84EB0D-EA98-4329-ADF2-9E50AED4761C}" destId="{3C22B26D-8B53-418A-904B-DB0E428045B6}" srcOrd="0" destOrd="0" presId="urn:microsoft.com/office/officeart/2005/8/layout/default"/>
    <dgm:cxn modelId="{7A6D827B-9384-4DE6-B51E-6742242BC229}" srcId="{34E93DDE-D099-4CA2-863C-7319E600DBE4}" destId="{FE84EB0D-EA98-4329-ADF2-9E50AED4761C}" srcOrd="1" destOrd="0" parTransId="{77E5559D-ED9B-4BE6-9FA0-4B2281E53440}" sibTransId="{1AD5E869-87C4-4AAF-B74E-FCE3AD087DDF}"/>
    <dgm:cxn modelId="{CEC74810-C045-4C61-AA9F-9097A0F1C3E5}" type="presParOf" srcId="{84BBAD3E-47E3-429D-AF91-8056E7C916A7}" destId="{5DBDC61F-9554-4F83-A359-6FE8F2984F77}" srcOrd="0" destOrd="0" presId="urn:microsoft.com/office/officeart/2005/8/layout/default"/>
    <dgm:cxn modelId="{0D1E5979-01C8-4B3E-81C0-4265D0DB9E20}" type="presParOf" srcId="{84BBAD3E-47E3-429D-AF91-8056E7C916A7}" destId="{8434AF5F-A31D-4FF4-8F5A-458E6D8F3588}" srcOrd="1" destOrd="0" presId="urn:microsoft.com/office/officeart/2005/8/layout/default"/>
    <dgm:cxn modelId="{EB28F9A3-C792-4393-80F0-07C9CF885C60}" type="presParOf" srcId="{84BBAD3E-47E3-429D-AF91-8056E7C916A7}" destId="{3C22B26D-8B53-418A-904B-DB0E428045B6}" srcOrd="2" destOrd="0" presId="urn:microsoft.com/office/officeart/2005/8/layout/default"/>
    <dgm:cxn modelId="{FA1DC8D3-FDCB-4A43-823A-396EB1A49BC2}" type="presParOf" srcId="{84BBAD3E-47E3-429D-AF91-8056E7C916A7}" destId="{B0EDE645-4CB0-4B09-BB95-C50DDC49673A}" srcOrd="3" destOrd="0" presId="urn:microsoft.com/office/officeart/2005/8/layout/default"/>
    <dgm:cxn modelId="{61B057A1-8980-4C22-BF7D-952A2E5B5304}" type="presParOf" srcId="{84BBAD3E-47E3-429D-AF91-8056E7C916A7}" destId="{B8A5F69E-904C-433E-946B-D17D07D34DB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dirty="0" err="1" smtClean="0">
              <a:latin typeface="Segoe UI Light" panose="020B0502040204020203" pitchFamily="34" charset="0"/>
            </a:rPr>
            <a:t>Debian</a:t>
          </a:r>
          <a:r>
            <a:rPr lang="en-GB" b="0" u="none" dirty="0" smtClean="0">
              <a:latin typeface="Segoe UI Light" panose="020B0502040204020203" pitchFamily="34" charset="0"/>
            </a:rPr>
            <a:t> packages, Docker containers and more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t>
        <a:bodyPr/>
        <a:lstStyle/>
        <a:p>
          <a:endParaRPr lang="en-GB"/>
        </a:p>
      </dgm:t>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t>
        <a:bodyPr/>
        <a:lstStyle/>
        <a:p>
          <a:endParaRPr lang="en-GB"/>
        </a:p>
      </dgm:t>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t>
        <a:bodyPr/>
        <a:lstStyle/>
        <a:p>
          <a:endParaRPr lang="en-GB"/>
        </a:p>
      </dgm:t>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t>
        <a:bodyPr/>
        <a:lstStyle/>
        <a:p>
          <a:endParaRPr lang="en-GB"/>
        </a:p>
      </dgm:t>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t>
        <a:bodyPr/>
        <a:lstStyle/>
        <a:p>
          <a:endParaRPr lang="en-GB"/>
        </a:p>
      </dgm:t>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A366FDA5-091A-441D-98FA-872924F13700}" type="presOf" srcId="{E57BB202-9091-4158-8EAE-95A0444981A3}" destId="{D3EB88B9-0AA2-4E01-A4D0-65EDC49182AA}" srcOrd="0" destOrd="0" presId="urn:microsoft.com/office/officeart/2005/8/layout/default"/>
    <dgm:cxn modelId="{FA051419-CB1B-46A2-ABFC-9DC855266E37}" srcId="{34E93DDE-D099-4CA2-863C-7319E600DBE4}" destId="{3869B0B3-C26C-4A22-9117-C6E016928014}" srcOrd="5" destOrd="0" parTransId="{16D56DCA-7331-4EBD-AA8E-1517B18ED81A}" sibTransId="{797E255E-CDA6-4A5D-89D8-D0A811593FF7}"/>
    <dgm:cxn modelId="{702D96B0-8ED9-4AD6-9896-0E750164ACB2}" type="presOf" srcId="{34E93DDE-D099-4CA2-863C-7319E600DBE4}" destId="{84BBAD3E-47E3-429D-AF91-8056E7C916A7}" srcOrd="0" destOrd="0" presId="urn:microsoft.com/office/officeart/2005/8/layout/default"/>
    <dgm:cxn modelId="{D1DBAF98-C5AF-44F6-8EA0-1E9C5BC5D88A}" type="presOf" srcId="{56328013-0983-4355-B5E7-5999E5FA6DA7}" destId="{3BA32929-EE9C-4E0C-85E5-8B6344E85F5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D964ECAD-E124-43D3-A979-F43A1EDFA96C}" srcId="{34E93DDE-D099-4CA2-863C-7319E600DBE4}" destId="{E1413EAF-C3C0-4A6E-9039-2BB01ED50B55}" srcOrd="4" destOrd="0" parTransId="{C8412A62-C25C-476B-A021-5AA71FFD2AC3}" sibTransId="{31189D48-8CF0-4852-8D46-275C351BC8C3}"/>
    <dgm:cxn modelId="{4930BE42-1468-4BBD-879D-3F43DDD2D45A}" srcId="{34E93DDE-D099-4CA2-863C-7319E600DBE4}" destId="{B5288307-4EB9-4FF3-A2B2-7824DF00D2A8}" srcOrd="7" destOrd="0" parTransId="{CDEF82C4-1838-46B0-8B1F-6DF1AFAD8D16}" sibTransId="{50B2E2E4-5871-4666-840A-24EBF8275690}"/>
    <dgm:cxn modelId="{D843BF45-96C2-4C49-8C58-FE19F8B0442E}" type="presOf" srcId="{3869B0B3-C26C-4A22-9117-C6E016928014}" destId="{EFEE37CB-8353-4BE7-B437-3CC87860D94D}"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C861BE4C-C6AD-4C55-9EAA-D6BF276F839E}" srcId="{34E93DDE-D099-4CA2-863C-7319E600DBE4}" destId="{01DAB278-5C8C-4E71-8FFB-19B6D16E0324}" srcOrd="8" destOrd="0" parTransId="{4B09FCB9-E8C7-43C1-A366-115553E54408}" sibTransId="{D1C7220A-C795-4BE4-A429-A7EE38026E9D}"/>
    <dgm:cxn modelId="{3D1A1651-3618-4B95-ADDD-98D68F148B2B}" srcId="{34E93DDE-D099-4CA2-863C-7319E600DBE4}" destId="{E57BB202-9091-4158-8EAE-95A0444981A3}" srcOrd="2" destOrd="0" parTransId="{BACDC0ED-BEA1-4193-957E-98357533EE11}" sibTransId="{7348227B-851A-4A99-BE8D-379BC491C0E5}"/>
    <dgm:cxn modelId="{350EBF8A-DDCE-4F75-94AE-F051085AE963}" type="presOf" srcId="{99DDF2FC-920D-4C4D-9879-581E042ED7BA}" destId="{5DBDC61F-9554-4F83-A359-6FE8F2984F77}" srcOrd="0" destOrd="0" presId="urn:microsoft.com/office/officeart/2005/8/layout/default"/>
    <dgm:cxn modelId="{7C6EC762-C970-4291-A2D0-CBD1D68FE81B}" type="presOf" srcId="{E1413EAF-C3C0-4A6E-9039-2BB01ED50B55}" destId="{EEABEB6C-F727-47C6-9ED2-69321E699B00}" srcOrd="0" destOrd="0" presId="urn:microsoft.com/office/officeart/2005/8/layout/default"/>
    <dgm:cxn modelId="{71EE759F-4968-45AB-B95D-8ADFB56298C2}" type="presOf" srcId="{B5288307-4EB9-4FF3-A2B2-7824DF00D2A8}" destId="{8DF07D46-6FCE-4D78-BE30-6F59EF76CF2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80387CFC-770D-48A0-A2C9-2CDF282E7EF6}" type="presOf" srcId="{01DAB278-5C8C-4E71-8FFB-19B6D16E0324}" destId="{C74EC330-05F3-47AC-A5BF-0DC71ACE6964}" srcOrd="0" destOrd="0" presId="urn:microsoft.com/office/officeart/2005/8/layout/default"/>
    <dgm:cxn modelId="{76A3F227-4278-4744-A7F5-E24077987939}" srcId="{34E93DDE-D099-4CA2-863C-7319E600DBE4}" destId="{8876AE51-7D57-4B62-A5B5-787005D2FA85}" srcOrd="6" destOrd="0" parTransId="{35C921C9-8E3C-46C0-86C5-9E55AF898589}" sibTransId="{FED8E5D6-AEE2-4A91-9D8A-792210C27CDF}"/>
    <dgm:cxn modelId="{82CF1FCB-02A0-4CC8-A564-455704220FDC}" type="presOf" srcId="{A6AE4F78-536A-4EFD-8FEF-3AB9BE847C3E}" destId="{26173910-6CAB-4A25-AC9D-B4857C42D832}" srcOrd="0" destOrd="0" presId="urn:microsoft.com/office/officeart/2005/8/layout/default"/>
    <dgm:cxn modelId="{6ACBCC46-3CAB-4AE2-BD99-3E495F82FE6A}" type="presOf" srcId="{8876AE51-7D57-4B62-A5B5-787005D2FA85}" destId="{1186CC94-DC70-4D57-A77D-37EDB4FD06E7}" srcOrd="0" destOrd="0" presId="urn:microsoft.com/office/officeart/2005/8/layout/default"/>
    <dgm:cxn modelId="{4F997A03-4FD9-4F13-A08D-E91F47A29B84}" type="presParOf" srcId="{84BBAD3E-47E3-429D-AF91-8056E7C916A7}" destId="{5DBDC61F-9554-4F83-A359-6FE8F2984F77}" srcOrd="0" destOrd="0" presId="urn:microsoft.com/office/officeart/2005/8/layout/default"/>
    <dgm:cxn modelId="{953E76A8-EE71-4900-B12D-0CFEFE9DC7D2}" type="presParOf" srcId="{84BBAD3E-47E3-429D-AF91-8056E7C916A7}" destId="{8434AF5F-A31D-4FF4-8F5A-458E6D8F3588}" srcOrd="1" destOrd="0" presId="urn:microsoft.com/office/officeart/2005/8/layout/default"/>
    <dgm:cxn modelId="{1DED7DBD-BCBA-407E-A99E-B8CF555D312D}" type="presParOf" srcId="{84BBAD3E-47E3-429D-AF91-8056E7C916A7}" destId="{26173910-6CAB-4A25-AC9D-B4857C42D832}" srcOrd="2" destOrd="0" presId="urn:microsoft.com/office/officeart/2005/8/layout/default"/>
    <dgm:cxn modelId="{02F28C5A-87ED-4D3A-896C-251693E28636}" type="presParOf" srcId="{84BBAD3E-47E3-429D-AF91-8056E7C916A7}" destId="{F9E7C850-122C-494B-B459-774295305840}" srcOrd="3" destOrd="0" presId="urn:microsoft.com/office/officeart/2005/8/layout/default"/>
    <dgm:cxn modelId="{2E6F6D9A-9DE7-4304-896F-6390EA161F30}" type="presParOf" srcId="{84BBAD3E-47E3-429D-AF91-8056E7C916A7}" destId="{D3EB88B9-0AA2-4E01-A4D0-65EDC49182AA}" srcOrd="4" destOrd="0" presId="urn:microsoft.com/office/officeart/2005/8/layout/default"/>
    <dgm:cxn modelId="{DD00D7D8-3491-4C0E-84F9-B4F1D2E2E807}" type="presParOf" srcId="{84BBAD3E-47E3-429D-AF91-8056E7C916A7}" destId="{4467A08A-3231-4DFB-B081-541EF5E2182F}" srcOrd="5" destOrd="0" presId="urn:microsoft.com/office/officeart/2005/8/layout/default"/>
    <dgm:cxn modelId="{32559010-4132-4442-BD6E-67DEFB60F59A}" type="presParOf" srcId="{84BBAD3E-47E3-429D-AF91-8056E7C916A7}" destId="{3BA32929-EE9C-4E0C-85E5-8B6344E85F5D}" srcOrd="6" destOrd="0" presId="urn:microsoft.com/office/officeart/2005/8/layout/default"/>
    <dgm:cxn modelId="{429D2F19-9FB2-4DEA-878F-78BB861358E7}" type="presParOf" srcId="{84BBAD3E-47E3-429D-AF91-8056E7C916A7}" destId="{F2A8E036-9CE7-4747-A060-62F0FFDE8BCC}" srcOrd="7" destOrd="0" presId="urn:microsoft.com/office/officeart/2005/8/layout/default"/>
    <dgm:cxn modelId="{B53D8382-44C5-4D0F-8FFB-142B5A75B3FC}" type="presParOf" srcId="{84BBAD3E-47E3-429D-AF91-8056E7C916A7}" destId="{EEABEB6C-F727-47C6-9ED2-69321E699B00}" srcOrd="8" destOrd="0" presId="urn:microsoft.com/office/officeart/2005/8/layout/default"/>
    <dgm:cxn modelId="{FE5ABC44-5DCE-4D70-A157-A65701A90965}" type="presParOf" srcId="{84BBAD3E-47E3-429D-AF91-8056E7C916A7}" destId="{7740FB65-038F-4D0E-90E1-89CE3209C342}" srcOrd="9" destOrd="0" presId="urn:microsoft.com/office/officeart/2005/8/layout/default"/>
    <dgm:cxn modelId="{5C69A0BA-D28C-4D84-A5C9-1E6832540659}" type="presParOf" srcId="{84BBAD3E-47E3-429D-AF91-8056E7C916A7}" destId="{EFEE37CB-8353-4BE7-B437-3CC87860D94D}" srcOrd="10" destOrd="0" presId="urn:microsoft.com/office/officeart/2005/8/layout/default"/>
    <dgm:cxn modelId="{7B785BA8-4B75-4E87-BFFC-AA6DE13CEE7A}" type="presParOf" srcId="{84BBAD3E-47E3-429D-AF91-8056E7C916A7}" destId="{57663CE2-3598-4E82-BA9D-797927CC331F}" srcOrd="11" destOrd="0" presId="urn:microsoft.com/office/officeart/2005/8/layout/default"/>
    <dgm:cxn modelId="{8C29CC91-BCFA-48BB-805E-560114A92843}" type="presParOf" srcId="{84BBAD3E-47E3-429D-AF91-8056E7C916A7}" destId="{1186CC94-DC70-4D57-A77D-37EDB4FD06E7}" srcOrd="12" destOrd="0" presId="urn:microsoft.com/office/officeart/2005/8/layout/default"/>
    <dgm:cxn modelId="{E822F2ED-16E0-4089-A092-EA4667F4948B}" type="presParOf" srcId="{84BBAD3E-47E3-429D-AF91-8056E7C916A7}" destId="{9A64EB8B-CE9D-46B9-898F-A74A7D3C79C4}" srcOrd="13" destOrd="0" presId="urn:microsoft.com/office/officeart/2005/8/layout/default"/>
    <dgm:cxn modelId="{8FB99E15-989A-4F54-80E9-C5306E7D81A2}" type="presParOf" srcId="{84BBAD3E-47E3-429D-AF91-8056E7C916A7}" destId="{8DF07D46-6FCE-4D78-BE30-6F59EF76CF27}" srcOrd="14" destOrd="0" presId="urn:microsoft.com/office/officeart/2005/8/layout/default"/>
    <dgm:cxn modelId="{2AB686B1-D5DF-46F9-BEDF-41DDD48428A3}" type="presParOf" srcId="{84BBAD3E-47E3-429D-AF91-8056E7C916A7}" destId="{37E690A2-A32D-4DD3-8C44-F357422629CB}" srcOrd="15" destOrd="0" presId="urn:microsoft.com/office/officeart/2005/8/layout/default"/>
    <dgm:cxn modelId="{DE1F23F6-80C7-45DF-A876-4C8BA625176C}"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289608DE-6445-4264-9DA0-6FFCA3115E24}">
      <dgm:prSet/>
      <dgm:spPr/>
      <dgm:t>
        <a:bodyPr/>
        <a:lstStyle/>
        <a:p>
          <a:r>
            <a:rPr lang="en-GB" b="0" dirty="0" smtClean="0">
              <a:latin typeface="+mj-lt"/>
            </a:rPr>
            <a:t>Functional</a:t>
          </a:r>
          <a:endParaRPr lang="en-GB" b="0" dirty="0">
            <a:latin typeface="+mj-lt"/>
          </a:endParaRPr>
        </a:p>
      </dgm:t>
    </dgm:pt>
    <dgm:pt modelId="{0DA4F57C-D6D4-45BA-A417-0BA44AD8EC84}" type="parTrans" cxnId="{98AA0116-9485-4116-9E6C-8A4EBD28FD5E}">
      <dgm:prSet/>
      <dgm:spPr/>
      <dgm:t>
        <a:bodyPr/>
        <a:lstStyle/>
        <a:p>
          <a:endParaRPr lang="en-GB"/>
        </a:p>
      </dgm:t>
    </dgm:pt>
    <dgm:pt modelId="{C338F779-F8E7-49DB-96EF-37B821A9BD9D}" type="sibTrans" cxnId="{98AA0116-9485-4116-9E6C-8A4EBD28FD5E}">
      <dgm:prSet/>
      <dgm:spPr/>
      <dgm:t>
        <a:bodyPr/>
        <a:lstStyle/>
        <a:p>
          <a:endParaRPr lang="en-GB"/>
        </a:p>
      </dgm:t>
    </dgm:pt>
    <dgm:pt modelId="{B5F63A33-8B0B-46B5-8EA9-BF0D502EBA9D}">
      <dgm:prSet/>
      <dgm:spPr/>
      <dgm:t>
        <a:bodyPr/>
        <a:lstStyle/>
        <a:p>
          <a:r>
            <a:rPr lang="en-GB" b="0" dirty="0" smtClean="0">
              <a:latin typeface="+mj-lt"/>
            </a:rPr>
            <a:t>Type-providers</a:t>
          </a:r>
          <a:endParaRPr lang="en-GB"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50A244A2-151C-4FA4-ABED-204C6EC98740}">
      <dgm:prSet/>
      <dgm:spPr/>
      <dgm:t>
        <a:bodyPr/>
        <a:lstStyle/>
        <a:p>
          <a:r>
            <a:rPr lang="en-GB" b="0" dirty="0" smtClean="0">
              <a:latin typeface="+mj-lt"/>
            </a:rPr>
            <a:t>Scripting</a:t>
          </a:r>
          <a:endParaRPr lang="en-GB" b="0" dirty="0">
            <a:latin typeface="+mj-lt"/>
          </a:endParaRPr>
        </a:p>
      </dgm:t>
    </dgm:pt>
    <dgm:pt modelId="{5CDC1795-DC3B-4FFE-AA5A-EAFDF5812405}" type="parTrans" cxnId="{9A3D59FB-7CF7-4D14-8536-6711A5A947B4}">
      <dgm:prSet/>
      <dgm:spPr/>
      <dgm:t>
        <a:bodyPr/>
        <a:lstStyle/>
        <a:p>
          <a:endParaRPr lang="en-GB"/>
        </a:p>
      </dgm:t>
    </dgm:pt>
    <dgm:pt modelId="{555E7569-BD39-4E97-8B6E-73A6AF59908C}" type="sibTrans" cxnId="{9A3D59FB-7CF7-4D14-8536-6711A5A947B4}">
      <dgm:prSet/>
      <dgm:spPr/>
      <dgm:t>
        <a:bodyPr/>
        <a:lstStyle/>
        <a:p>
          <a:endParaRPr lang="en-GB"/>
        </a:p>
      </dgm:t>
    </dgm:pt>
    <dgm:pt modelId="{5911952E-22E6-4992-B787-3F4FE0C39794}">
      <dgm:prSet/>
      <dgm:spPr/>
      <dgm:t>
        <a:bodyPr/>
        <a:lstStyle/>
        <a:p>
          <a:r>
            <a:rPr lang="en-GB" b="0" smtClean="0">
              <a:latin typeface="+mj-lt"/>
            </a:rPr>
            <a:t>Async</a:t>
          </a:r>
          <a:endParaRPr lang="en-GB" b="0" dirty="0">
            <a:latin typeface="+mj-lt"/>
          </a:endParaRPr>
        </a:p>
      </dgm:t>
    </dgm:pt>
    <dgm:pt modelId="{A3973186-0F7B-410F-8B80-5CB73ADF2184}" type="parTrans" cxnId="{DB8202FA-8745-48C0-9322-D71177C36C1E}">
      <dgm:prSet/>
      <dgm:spPr/>
    </dgm:pt>
    <dgm:pt modelId="{CA1732B5-EC2C-4717-AACB-250EE0052AE7}" type="sibTrans" cxnId="{DB8202FA-8745-48C0-9322-D71177C36C1E}">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35A1B80-B73E-4059-9F72-D6AEDEAE6B1B}" type="pres">
      <dgm:prSet presAssocID="{289608DE-6445-4264-9DA0-6FFCA3115E24}" presName="node" presStyleLbl="node1" presStyleIdx="0" presStyleCnt="4">
        <dgm:presLayoutVars>
          <dgm:bulletEnabled val="1"/>
        </dgm:presLayoutVars>
      </dgm:prSet>
      <dgm:spPr/>
      <dgm:t>
        <a:bodyPr/>
        <a:lstStyle/>
        <a:p>
          <a:endParaRPr lang="en-GB"/>
        </a:p>
      </dgm:t>
    </dgm:pt>
    <dgm:pt modelId="{A5D6648E-4EB3-4801-B020-5DF701529F6D}" type="pres">
      <dgm:prSet presAssocID="{C338F779-F8E7-49DB-96EF-37B821A9BD9D}" presName="sibTrans" presStyleCnt="0"/>
      <dgm:spPr/>
    </dgm:pt>
    <dgm:pt modelId="{748F33A0-49AE-46E8-8DD2-25D375528961}" type="pres">
      <dgm:prSet presAssocID="{50A244A2-151C-4FA4-ABED-204C6EC98740}" presName="node" presStyleLbl="node1" presStyleIdx="1" presStyleCnt="4">
        <dgm:presLayoutVars>
          <dgm:bulletEnabled val="1"/>
        </dgm:presLayoutVars>
      </dgm:prSet>
      <dgm:spPr/>
      <dgm:t>
        <a:bodyPr/>
        <a:lstStyle/>
        <a:p>
          <a:endParaRPr lang="en-GB"/>
        </a:p>
      </dgm:t>
    </dgm:pt>
    <dgm:pt modelId="{69176396-9C35-4D13-91C0-6ECAB86D2BDD}" type="pres">
      <dgm:prSet presAssocID="{555E7569-BD39-4E97-8B6E-73A6AF59908C}" presName="sibTrans" presStyleCnt="0"/>
      <dgm:spPr/>
    </dgm:pt>
    <dgm:pt modelId="{BF9A301C-7C1C-4360-9922-562C1E9DC18C}" type="pres">
      <dgm:prSet presAssocID="{5911952E-22E6-4992-B787-3F4FE0C39794}" presName="node" presStyleLbl="node1" presStyleIdx="2" presStyleCnt="4">
        <dgm:presLayoutVars>
          <dgm:bulletEnabled val="1"/>
        </dgm:presLayoutVars>
      </dgm:prSet>
      <dgm:spPr/>
      <dgm:t>
        <a:bodyPr/>
        <a:lstStyle/>
        <a:p>
          <a:endParaRPr lang="en-GB"/>
        </a:p>
      </dgm:t>
    </dgm:pt>
    <dgm:pt modelId="{C4A079A3-D40A-46B6-AA4E-2B54AFEEA9C7}" type="pres">
      <dgm:prSet presAssocID="{CA1732B5-EC2C-4717-AACB-250EE0052AE7}" presName="sibTrans" presStyleCnt="0"/>
      <dgm:spPr/>
    </dgm:pt>
    <dgm:pt modelId="{A941E76F-4CBD-47E6-864E-D4D161C92493}" type="pres">
      <dgm:prSet presAssocID="{B5F63A33-8B0B-46B5-8EA9-BF0D502EBA9D}" presName="node" presStyleLbl="node1" presStyleIdx="3" presStyleCnt="4">
        <dgm:presLayoutVars>
          <dgm:bulletEnabled val="1"/>
        </dgm:presLayoutVars>
      </dgm:prSet>
      <dgm:spPr/>
      <dgm:t>
        <a:bodyPr/>
        <a:lstStyle/>
        <a:p>
          <a:endParaRPr lang="en-GB"/>
        </a:p>
      </dgm:t>
    </dgm:pt>
  </dgm:ptLst>
  <dgm:cxnLst>
    <dgm:cxn modelId="{98AA0116-9485-4116-9E6C-8A4EBD28FD5E}" srcId="{34E93DDE-D099-4CA2-863C-7319E600DBE4}" destId="{289608DE-6445-4264-9DA0-6FFCA3115E24}" srcOrd="0" destOrd="0" parTransId="{0DA4F57C-D6D4-45BA-A417-0BA44AD8EC84}" sibTransId="{C338F779-F8E7-49DB-96EF-37B821A9BD9D}"/>
    <dgm:cxn modelId="{DB8202FA-8745-48C0-9322-D71177C36C1E}" srcId="{34E93DDE-D099-4CA2-863C-7319E600DBE4}" destId="{5911952E-22E6-4992-B787-3F4FE0C39794}" srcOrd="2" destOrd="0" parTransId="{A3973186-0F7B-410F-8B80-5CB73ADF2184}" sibTransId="{CA1732B5-EC2C-4717-AACB-250EE0052AE7}"/>
    <dgm:cxn modelId="{B91C9225-588F-4E89-ADEE-FE614446CE3D}" type="presOf" srcId="{50A244A2-151C-4FA4-ABED-204C6EC98740}" destId="{748F33A0-49AE-46E8-8DD2-25D375528961}" srcOrd="0" destOrd="0" presId="urn:microsoft.com/office/officeart/2005/8/layout/default"/>
    <dgm:cxn modelId="{EC7B646D-788D-4E27-A449-CE5EF50CD355}" srcId="{34E93DDE-D099-4CA2-863C-7319E600DBE4}" destId="{B5F63A33-8B0B-46B5-8EA9-BF0D502EBA9D}" srcOrd="3" destOrd="0" parTransId="{FCD6969C-1622-4274-85D3-9107619CC734}" sibTransId="{460B33DC-36AD-47A0-AF3E-F6EB84FDBE77}"/>
    <dgm:cxn modelId="{4BEB5D57-FF2E-4FAF-BF5D-0AF4CFA7FA85}" type="presOf" srcId="{5911952E-22E6-4992-B787-3F4FE0C39794}" destId="{BF9A301C-7C1C-4360-9922-562C1E9DC18C}" srcOrd="0" destOrd="0" presId="urn:microsoft.com/office/officeart/2005/8/layout/default"/>
    <dgm:cxn modelId="{2A558B57-298F-4240-9FE0-3FD40276B05C}" type="presOf" srcId="{289608DE-6445-4264-9DA0-6FFCA3115E24}" destId="{A35A1B80-B73E-4059-9F72-D6AEDEAE6B1B}" srcOrd="0" destOrd="0" presId="urn:microsoft.com/office/officeart/2005/8/layout/default"/>
    <dgm:cxn modelId="{9A3D59FB-7CF7-4D14-8536-6711A5A947B4}" srcId="{34E93DDE-D099-4CA2-863C-7319E600DBE4}" destId="{50A244A2-151C-4FA4-ABED-204C6EC98740}" srcOrd="1" destOrd="0" parTransId="{5CDC1795-DC3B-4FFE-AA5A-EAFDF5812405}" sibTransId="{555E7569-BD39-4E97-8B6E-73A6AF59908C}"/>
    <dgm:cxn modelId="{12DFD7E8-1CA0-4736-9B23-529F6E65BD27}" type="presOf" srcId="{34E93DDE-D099-4CA2-863C-7319E600DBE4}" destId="{84BBAD3E-47E3-429D-AF91-8056E7C916A7}" srcOrd="0" destOrd="0" presId="urn:microsoft.com/office/officeart/2005/8/layout/default"/>
    <dgm:cxn modelId="{AA93DF34-AA24-4BAD-9BDE-B32A317DCCE9}" type="presOf" srcId="{B5F63A33-8B0B-46B5-8EA9-BF0D502EBA9D}" destId="{A941E76F-4CBD-47E6-864E-D4D161C92493}" srcOrd="0" destOrd="0" presId="urn:microsoft.com/office/officeart/2005/8/layout/default"/>
    <dgm:cxn modelId="{7C5E7CA2-534C-4064-92F6-399F0F92C494}" type="presParOf" srcId="{84BBAD3E-47E3-429D-AF91-8056E7C916A7}" destId="{A35A1B80-B73E-4059-9F72-D6AEDEAE6B1B}" srcOrd="0" destOrd="0" presId="urn:microsoft.com/office/officeart/2005/8/layout/default"/>
    <dgm:cxn modelId="{286011E4-72A1-4D4C-9828-DA4F45DC719F}" type="presParOf" srcId="{84BBAD3E-47E3-429D-AF91-8056E7C916A7}" destId="{A5D6648E-4EB3-4801-B020-5DF701529F6D}" srcOrd="1" destOrd="0" presId="urn:microsoft.com/office/officeart/2005/8/layout/default"/>
    <dgm:cxn modelId="{48C7337A-AF4E-40D5-AED1-E65011A23832}" type="presParOf" srcId="{84BBAD3E-47E3-429D-AF91-8056E7C916A7}" destId="{748F33A0-49AE-46E8-8DD2-25D375528961}" srcOrd="2" destOrd="0" presId="urn:microsoft.com/office/officeart/2005/8/layout/default"/>
    <dgm:cxn modelId="{9E61E2D5-15ED-47B5-B516-C1892EB94597}" type="presParOf" srcId="{84BBAD3E-47E3-429D-AF91-8056E7C916A7}" destId="{69176396-9C35-4D13-91C0-6ECAB86D2BDD}" srcOrd="3" destOrd="0" presId="urn:microsoft.com/office/officeart/2005/8/layout/default"/>
    <dgm:cxn modelId="{5DC168FC-980C-4573-B73D-B9F598C6A3DC}" type="presParOf" srcId="{84BBAD3E-47E3-429D-AF91-8056E7C916A7}" destId="{BF9A301C-7C1C-4360-9922-562C1E9DC18C}" srcOrd="4" destOrd="0" presId="urn:microsoft.com/office/officeart/2005/8/layout/default"/>
    <dgm:cxn modelId="{FD1E0B29-4FCB-4EF9-8394-35825657CB68}" type="presParOf" srcId="{84BBAD3E-47E3-429D-AF91-8056E7C916A7}" destId="{C4A079A3-D40A-46B6-AA4E-2B54AFEEA9C7}" srcOrd="5" destOrd="0" presId="urn:microsoft.com/office/officeart/2005/8/layout/default"/>
    <dgm:cxn modelId="{B5033AC4-6CB4-471F-9B0D-D26C33674B0C}" type="presParOf" srcId="{84BBAD3E-47E3-429D-AF91-8056E7C916A7}" destId="{A941E76F-4CBD-47E6-864E-D4D161C924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EBE9F7EC-2972-48A0-BD81-24C301C40902}">
      <dgm:prSet/>
      <dgm:spPr/>
      <dgm:t>
        <a:bodyPr/>
        <a:lstStyle/>
        <a:p>
          <a:r>
            <a:rPr lang="en-GB" b="0" dirty="0" smtClean="0">
              <a:latin typeface="+mj-lt"/>
            </a:rPr>
            <a:t>F# community – fun, happy, creative and practical</a:t>
          </a:r>
          <a:endParaRPr lang="en-GB" b="0" dirty="0">
            <a:latin typeface="+mj-lt"/>
          </a:endParaRPr>
        </a:p>
      </dgm:t>
    </dgm:pt>
    <dgm:pt modelId="{AC84D959-CB13-4B37-8F2C-9D0CE37801A0}" type="parTrans" cxnId="{ED29AD47-CC4C-4F33-BAA4-5E2FFE12077E}">
      <dgm:prSet/>
      <dgm:spPr/>
      <dgm:t>
        <a:bodyPr/>
        <a:lstStyle/>
        <a:p>
          <a:endParaRPr lang="en-GB"/>
        </a:p>
      </dgm:t>
    </dgm:pt>
    <dgm:pt modelId="{D376135F-1CF1-437F-B221-C5D37A8DEA00}" type="sibTrans" cxnId="{ED29AD47-CC4C-4F33-BAA4-5E2FFE12077E}">
      <dgm:prSet/>
      <dgm:spPr/>
      <dgm:t>
        <a:bodyPr/>
        <a:lstStyle/>
        <a:p>
          <a:endParaRPr lang="en-GB"/>
        </a:p>
      </dgm:t>
    </dgm:pt>
    <dgm:pt modelId="{17BCA5DC-D985-4392-BA1C-94492F1FEADA}">
      <dgm:prSet custT="1"/>
      <dgm:spPr/>
      <dgm:t>
        <a:bodyPr/>
        <a:lstStyle/>
        <a:p>
          <a:r>
            <a:rPr lang="en-GB" sz="3600" b="0" dirty="0" smtClean="0">
              <a:latin typeface="+mj-lt"/>
            </a:rPr>
            <a:t>Awesome Tech!</a:t>
          </a:r>
        </a:p>
        <a:p>
          <a:r>
            <a:rPr lang="en-GB" sz="2400" b="0" dirty="0" smtClean="0">
              <a:latin typeface="+mj-lt"/>
            </a:rPr>
            <a:t>Suave, Docker, </a:t>
          </a:r>
          <a:r>
            <a:rPr lang="en-GB" sz="2400" b="0" dirty="0" err="1" smtClean="0">
              <a:latin typeface="+mj-lt"/>
            </a:rPr>
            <a:t>CoreCLR</a:t>
          </a:r>
          <a:r>
            <a:rPr lang="en-GB" sz="2400" b="0" dirty="0" smtClean="0">
              <a:latin typeface="+mj-lt"/>
            </a:rPr>
            <a:t>, </a:t>
          </a:r>
          <a:r>
            <a:rPr lang="en-GB" sz="2400" b="0" dirty="0" err="1" smtClean="0">
              <a:latin typeface="+mj-lt"/>
            </a:rPr>
            <a:t>MBrace</a:t>
          </a:r>
          <a:r>
            <a:rPr lang="en-GB" sz="2400" b="0" dirty="0" smtClean="0">
              <a:latin typeface="+mj-lt"/>
            </a:rPr>
            <a:t>, Akka.NET, </a:t>
          </a:r>
          <a:r>
            <a:rPr lang="en-GB" sz="2400" b="0" dirty="0" err="1" smtClean="0">
              <a:latin typeface="+mj-lt"/>
            </a:rPr>
            <a:t>Paket</a:t>
          </a:r>
          <a:r>
            <a:rPr lang="en-GB" sz="2400" b="0" dirty="0" smtClean="0">
              <a:latin typeface="+mj-lt"/>
            </a:rPr>
            <a:t>, FAKE, and much more</a:t>
          </a:r>
          <a:endParaRPr lang="en-GB" sz="2400" b="0" dirty="0">
            <a:latin typeface="+mj-lt"/>
          </a:endParaRPr>
        </a:p>
      </dgm:t>
    </dgm:pt>
    <dgm:pt modelId="{AEBA7BDB-E420-435E-B0B6-EEDB1D6E8B70}" type="parTrans" cxnId="{99B9F1E4-5704-4322-952F-F2A761B4FDE7}">
      <dgm:prSet/>
      <dgm:spPr/>
      <dgm:t>
        <a:bodyPr/>
        <a:lstStyle/>
        <a:p>
          <a:endParaRPr lang="en-GB"/>
        </a:p>
      </dgm:t>
    </dgm:pt>
    <dgm:pt modelId="{E2E67FC8-E56A-40FB-BACF-FF3179726CF5}" type="sibTrans" cxnId="{99B9F1E4-5704-4322-952F-F2A761B4FDE7}">
      <dgm:prSet/>
      <dgm:spPr/>
      <dgm:t>
        <a:bodyPr/>
        <a:lstStyle/>
        <a:p>
          <a:endParaRPr lang="en-GB"/>
        </a:p>
      </dgm:t>
    </dgm:pt>
    <dgm:pt modelId="{B5F63A33-8B0B-46B5-8EA9-BF0D502EBA9D}">
      <dgm:prSet/>
      <dgm:spPr/>
      <dgm:t>
        <a:bodyPr/>
        <a:lstStyle/>
        <a:p>
          <a:r>
            <a:rPr lang="en-GB" b="0" dirty="0" smtClean="0">
              <a:latin typeface="+mj-lt"/>
            </a:rPr>
            <a:t>F# - the right design for the web and cloud</a:t>
          </a:r>
          <a:endParaRPr lang="en-GB"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660AE2EA-0BC0-4CA2-A368-D601639CA455}">
      <dgm:prSet custT="1"/>
      <dgm:spPr/>
      <dgm:t>
        <a:bodyPr/>
        <a:lstStyle/>
        <a:p>
          <a:r>
            <a:rPr lang="en-GB" sz="5400" b="0" dirty="0" smtClean="0">
              <a:latin typeface="+mj-lt"/>
            </a:rPr>
            <a:t>Join us!</a:t>
          </a:r>
          <a:endParaRPr lang="en-GB" sz="5400" b="0" dirty="0">
            <a:latin typeface="+mj-lt"/>
          </a:endParaRPr>
        </a:p>
      </dgm:t>
    </dgm:pt>
    <dgm:pt modelId="{B866C060-257F-4D68-B34F-01C67D4DB514}" type="parTrans" cxnId="{CFB590A6-F3D8-4614-8C18-D6D272659241}">
      <dgm:prSet/>
      <dgm:spPr/>
      <dgm:t>
        <a:bodyPr/>
        <a:lstStyle/>
        <a:p>
          <a:endParaRPr lang="en-GB"/>
        </a:p>
      </dgm:t>
    </dgm:pt>
    <dgm:pt modelId="{15A4C34B-3052-41F1-98F3-21C4C2E99FC6}" type="sibTrans" cxnId="{CFB590A6-F3D8-4614-8C18-D6D272659241}">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941E76F-4CBD-47E6-864E-D4D161C92493}" type="pres">
      <dgm:prSet presAssocID="{B5F63A33-8B0B-46B5-8EA9-BF0D502EBA9D}" presName="node" presStyleLbl="node1" presStyleIdx="0" presStyleCnt="4">
        <dgm:presLayoutVars>
          <dgm:bulletEnabled val="1"/>
        </dgm:presLayoutVars>
      </dgm:prSet>
      <dgm:spPr/>
      <dgm:t>
        <a:bodyPr/>
        <a:lstStyle/>
        <a:p>
          <a:endParaRPr lang="en-GB"/>
        </a:p>
      </dgm:t>
    </dgm:pt>
    <dgm:pt modelId="{8B514596-20BF-4A58-85A9-2E2CC560F22C}" type="pres">
      <dgm:prSet presAssocID="{460B33DC-36AD-47A0-AF3E-F6EB84FDBE77}" presName="sibTrans" presStyleCnt="0"/>
      <dgm:spPr/>
    </dgm:pt>
    <dgm:pt modelId="{9AE88DAD-FE44-41C5-A665-578C6AD93CF6}" type="pres">
      <dgm:prSet presAssocID="{EBE9F7EC-2972-48A0-BD81-24C301C40902}" presName="node" presStyleLbl="node1" presStyleIdx="1" presStyleCnt="4">
        <dgm:presLayoutVars>
          <dgm:bulletEnabled val="1"/>
        </dgm:presLayoutVars>
      </dgm:prSet>
      <dgm:spPr/>
      <dgm:t>
        <a:bodyPr/>
        <a:lstStyle/>
        <a:p>
          <a:endParaRPr lang="en-GB"/>
        </a:p>
      </dgm:t>
    </dgm:pt>
    <dgm:pt modelId="{E6AECB5E-1AA8-43A9-AC75-A5BB63CFD346}" type="pres">
      <dgm:prSet presAssocID="{D376135F-1CF1-437F-B221-C5D37A8DEA00}" presName="sibTrans" presStyleCnt="0"/>
      <dgm:spPr/>
    </dgm:pt>
    <dgm:pt modelId="{0C61D05F-6FB0-4DDF-9C4A-474E8DDF668E}" type="pres">
      <dgm:prSet presAssocID="{17BCA5DC-D985-4392-BA1C-94492F1FEADA}" presName="node" presStyleLbl="node1" presStyleIdx="2" presStyleCnt="4">
        <dgm:presLayoutVars>
          <dgm:bulletEnabled val="1"/>
        </dgm:presLayoutVars>
      </dgm:prSet>
      <dgm:spPr/>
      <dgm:t>
        <a:bodyPr/>
        <a:lstStyle/>
        <a:p>
          <a:endParaRPr lang="en-GB"/>
        </a:p>
      </dgm:t>
    </dgm:pt>
    <dgm:pt modelId="{14425383-9F3E-4E4F-8DEF-823CD8177035}" type="pres">
      <dgm:prSet presAssocID="{E2E67FC8-E56A-40FB-BACF-FF3179726CF5}" presName="sibTrans" presStyleCnt="0"/>
      <dgm:spPr/>
    </dgm:pt>
    <dgm:pt modelId="{6F40727C-E4AA-4130-8F26-EE6CB499BEBD}" type="pres">
      <dgm:prSet presAssocID="{660AE2EA-0BC0-4CA2-A368-D601639CA455}" presName="node" presStyleLbl="node1" presStyleIdx="3" presStyleCnt="4">
        <dgm:presLayoutVars>
          <dgm:bulletEnabled val="1"/>
        </dgm:presLayoutVars>
      </dgm:prSet>
      <dgm:spPr/>
      <dgm:t>
        <a:bodyPr/>
        <a:lstStyle/>
        <a:p>
          <a:endParaRPr lang="en-GB"/>
        </a:p>
      </dgm:t>
    </dgm:pt>
  </dgm:ptLst>
  <dgm:cxnLst>
    <dgm:cxn modelId="{866D39A2-9C7B-4C46-9198-AAC803C3D028}" type="presOf" srcId="{660AE2EA-0BC0-4CA2-A368-D601639CA455}" destId="{6F40727C-E4AA-4130-8F26-EE6CB499BEBD}" srcOrd="0" destOrd="0" presId="urn:microsoft.com/office/officeart/2005/8/layout/default"/>
    <dgm:cxn modelId="{99B9F1E4-5704-4322-952F-F2A761B4FDE7}" srcId="{34E93DDE-D099-4CA2-863C-7319E600DBE4}" destId="{17BCA5DC-D985-4392-BA1C-94492F1FEADA}" srcOrd="2" destOrd="0" parTransId="{AEBA7BDB-E420-435E-B0B6-EEDB1D6E8B70}" sibTransId="{E2E67FC8-E56A-40FB-BACF-FF3179726CF5}"/>
    <dgm:cxn modelId="{D7329926-740F-4B5D-942D-ABF882E0C9E7}" type="presOf" srcId="{17BCA5DC-D985-4392-BA1C-94492F1FEADA}" destId="{0C61D05F-6FB0-4DDF-9C4A-474E8DDF668E}" srcOrd="0" destOrd="0" presId="urn:microsoft.com/office/officeart/2005/8/layout/default"/>
    <dgm:cxn modelId="{EC7B646D-788D-4E27-A449-CE5EF50CD355}" srcId="{34E93DDE-D099-4CA2-863C-7319E600DBE4}" destId="{B5F63A33-8B0B-46B5-8EA9-BF0D502EBA9D}" srcOrd="0" destOrd="0" parTransId="{FCD6969C-1622-4274-85D3-9107619CC734}" sibTransId="{460B33DC-36AD-47A0-AF3E-F6EB84FDBE77}"/>
    <dgm:cxn modelId="{ED29AD47-CC4C-4F33-BAA4-5E2FFE12077E}" srcId="{34E93DDE-D099-4CA2-863C-7319E600DBE4}" destId="{EBE9F7EC-2972-48A0-BD81-24C301C40902}" srcOrd="1" destOrd="0" parTransId="{AC84D959-CB13-4B37-8F2C-9D0CE37801A0}" sibTransId="{D376135F-1CF1-437F-B221-C5D37A8DEA00}"/>
    <dgm:cxn modelId="{526841BC-3975-4303-8650-B572246A2A86}" type="presOf" srcId="{EBE9F7EC-2972-48A0-BD81-24C301C40902}" destId="{9AE88DAD-FE44-41C5-A665-578C6AD93CF6}" srcOrd="0" destOrd="0" presId="urn:microsoft.com/office/officeart/2005/8/layout/default"/>
    <dgm:cxn modelId="{CFB590A6-F3D8-4614-8C18-D6D272659241}" srcId="{34E93DDE-D099-4CA2-863C-7319E600DBE4}" destId="{660AE2EA-0BC0-4CA2-A368-D601639CA455}" srcOrd="3" destOrd="0" parTransId="{B866C060-257F-4D68-B34F-01C67D4DB514}" sibTransId="{15A4C34B-3052-41F1-98F3-21C4C2E99FC6}"/>
    <dgm:cxn modelId="{3DE6D4E7-F345-4E49-8DF3-72C7BFC53BAF}" type="presOf" srcId="{34E93DDE-D099-4CA2-863C-7319E600DBE4}" destId="{84BBAD3E-47E3-429D-AF91-8056E7C916A7}" srcOrd="0" destOrd="0" presId="urn:microsoft.com/office/officeart/2005/8/layout/default"/>
    <dgm:cxn modelId="{5E286267-117B-4C1D-8D8E-340B68BCB655}" type="presOf" srcId="{B5F63A33-8B0B-46B5-8EA9-BF0D502EBA9D}" destId="{A941E76F-4CBD-47E6-864E-D4D161C92493}" srcOrd="0" destOrd="0" presId="urn:microsoft.com/office/officeart/2005/8/layout/default"/>
    <dgm:cxn modelId="{7952CCD4-6B6D-43AF-9898-D0CE1BF08009}" type="presParOf" srcId="{84BBAD3E-47E3-429D-AF91-8056E7C916A7}" destId="{A941E76F-4CBD-47E6-864E-D4D161C92493}" srcOrd="0" destOrd="0" presId="urn:microsoft.com/office/officeart/2005/8/layout/default"/>
    <dgm:cxn modelId="{6A8E6A05-5BFE-410E-9EF5-BDBC25EB7660}" type="presParOf" srcId="{84BBAD3E-47E3-429D-AF91-8056E7C916A7}" destId="{8B514596-20BF-4A58-85A9-2E2CC560F22C}" srcOrd="1" destOrd="0" presId="urn:microsoft.com/office/officeart/2005/8/layout/default"/>
    <dgm:cxn modelId="{EFF9EA31-B92D-4BED-9F31-836E72980AAC}" type="presParOf" srcId="{84BBAD3E-47E3-429D-AF91-8056E7C916A7}" destId="{9AE88DAD-FE44-41C5-A665-578C6AD93CF6}" srcOrd="2" destOrd="0" presId="urn:microsoft.com/office/officeart/2005/8/layout/default"/>
    <dgm:cxn modelId="{100E64F1-4805-4550-A5EE-14032C4AF810}" type="presParOf" srcId="{84BBAD3E-47E3-429D-AF91-8056E7C916A7}" destId="{E6AECB5E-1AA8-43A9-AC75-A5BB63CFD346}" srcOrd="3" destOrd="0" presId="urn:microsoft.com/office/officeart/2005/8/layout/default"/>
    <dgm:cxn modelId="{CC478CD9-BAC3-4EA1-B651-D40D29AEA1EE}" type="presParOf" srcId="{84BBAD3E-47E3-429D-AF91-8056E7C916A7}" destId="{0C61D05F-6FB0-4DDF-9C4A-474E8DDF668E}" srcOrd="4" destOrd="0" presId="urn:microsoft.com/office/officeart/2005/8/layout/default"/>
    <dgm:cxn modelId="{D1C24A54-BAAE-4CB3-8083-5651AFE6BBDC}" type="presParOf" srcId="{84BBAD3E-47E3-429D-AF91-8056E7C916A7}" destId="{14425383-9F3E-4E4F-8DEF-823CD8177035}" srcOrd="5" destOrd="0" presId="urn:microsoft.com/office/officeart/2005/8/layout/default"/>
    <dgm:cxn modelId="{0BAC32F8-63E8-471F-B503-472423D0888F}" type="presParOf" srcId="{84BBAD3E-47E3-429D-AF91-8056E7C916A7}" destId="{6F40727C-E4AA-4130-8F26-EE6CB499BEB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A1B80-B73E-4059-9F72-D6AEDEAE6B1B}">
      <dsp:nvSpPr>
        <dsp:cNvPr id="0" name=""/>
        <dsp:cNvSpPr/>
      </dsp:nvSpPr>
      <dsp:spPr>
        <a:xfrm>
          <a:off x="1066028" y="884"/>
          <a:ext cx="3809011" cy="2285406"/>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Functional</a:t>
          </a:r>
          <a:endParaRPr lang="en-GB" sz="6000" b="0" kern="1200" dirty="0">
            <a:latin typeface="+mj-lt"/>
          </a:endParaRPr>
        </a:p>
      </dsp:txBody>
      <dsp:txXfrm>
        <a:off x="1066028" y="884"/>
        <a:ext cx="3809011" cy="2285406"/>
      </dsp:txXfrm>
    </dsp:sp>
    <dsp:sp modelId="{748F33A0-49AE-46E8-8DD2-25D375528961}">
      <dsp:nvSpPr>
        <dsp:cNvPr id="0" name=""/>
        <dsp:cNvSpPr/>
      </dsp:nvSpPr>
      <dsp:spPr>
        <a:xfrm>
          <a:off x="5255940" y="884"/>
          <a:ext cx="3809011" cy="2285406"/>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Scripting</a:t>
          </a:r>
          <a:endParaRPr lang="en-GB" sz="6000" b="0" kern="1200" dirty="0">
            <a:latin typeface="+mj-lt"/>
          </a:endParaRPr>
        </a:p>
      </dsp:txBody>
      <dsp:txXfrm>
        <a:off x="5255940" y="884"/>
        <a:ext cx="3809011" cy="2285406"/>
      </dsp:txXfrm>
    </dsp:sp>
    <dsp:sp modelId="{BF9A301C-7C1C-4360-9922-562C1E9DC18C}">
      <dsp:nvSpPr>
        <dsp:cNvPr id="0" name=""/>
        <dsp:cNvSpPr/>
      </dsp:nvSpPr>
      <dsp:spPr>
        <a:xfrm>
          <a:off x="1066028" y="2667192"/>
          <a:ext cx="3809011" cy="2285406"/>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smtClean="0">
              <a:latin typeface="+mj-lt"/>
            </a:rPr>
            <a:t>Async</a:t>
          </a:r>
          <a:endParaRPr lang="en-GB" sz="6000" b="0" kern="1200" dirty="0">
            <a:latin typeface="+mj-lt"/>
          </a:endParaRPr>
        </a:p>
      </dsp:txBody>
      <dsp:txXfrm>
        <a:off x="1066028" y="2667192"/>
        <a:ext cx="3809011" cy="2285406"/>
      </dsp:txXfrm>
    </dsp:sp>
    <dsp:sp modelId="{A941E76F-4CBD-47E6-864E-D4D161C92493}">
      <dsp:nvSpPr>
        <dsp:cNvPr id="0" name=""/>
        <dsp:cNvSpPr/>
      </dsp:nvSpPr>
      <dsp:spPr>
        <a:xfrm>
          <a:off x="5255940" y="2667192"/>
          <a:ext cx="3809011" cy="2285406"/>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Type-providers</a:t>
          </a:r>
          <a:endParaRPr lang="en-GB" sz="6000" b="0" kern="1200" dirty="0">
            <a:latin typeface="+mj-lt"/>
          </a:endParaRPr>
        </a:p>
      </dsp:txBody>
      <dsp:txXfrm>
        <a:off x="5255940" y="2667192"/>
        <a:ext cx="3809011" cy="22854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1E76F-4CBD-47E6-864E-D4D161C92493}">
      <dsp:nvSpPr>
        <dsp:cNvPr id="0" name=""/>
        <dsp:cNvSpPr/>
      </dsp:nvSpPr>
      <dsp:spPr>
        <a:xfrm>
          <a:off x="786510" y="3122"/>
          <a:ext cx="4178891" cy="250733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GB" sz="3700" b="0" kern="1200" dirty="0" smtClean="0">
              <a:latin typeface="+mj-lt"/>
            </a:rPr>
            <a:t>F# - the right design for the web and cloud</a:t>
          </a:r>
          <a:endParaRPr lang="en-GB" sz="3700" b="0" kern="1200" dirty="0">
            <a:latin typeface="+mj-lt"/>
          </a:endParaRPr>
        </a:p>
      </dsp:txBody>
      <dsp:txXfrm>
        <a:off x="786510" y="3122"/>
        <a:ext cx="4178891" cy="2507335"/>
      </dsp:txXfrm>
    </dsp:sp>
    <dsp:sp modelId="{9AE88DAD-FE44-41C5-A665-578C6AD93CF6}">
      <dsp:nvSpPr>
        <dsp:cNvPr id="0" name=""/>
        <dsp:cNvSpPr/>
      </dsp:nvSpPr>
      <dsp:spPr>
        <a:xfrm>
          <a:off x="5383292" y="3122"/>
          <a:ext cx="4178891" cy="2507335"/>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GB" sz="3700" b="0" kern="1200" dirty="0" smtClean="0">
              <a:latin typeface="+mj-lt"/>
            </a:rPr>
            <a:t>F# community – fun, happy, creative and practical</a:t>
          </a:r>
          <a:endParaRPr lang="en-GB" sz="3700" b="0" kern="1200" dirty="0">
            <a:latin typeface="+mj-lt"/>
          </a:endParaRPr>
        </a:p>
      </dsp:txBody>
      <dsp:txXfrm>
        <a:off x="5383292" y="3122"/>
        <a:ext cx="4178891" cy="2507335"/>
      </dsp:txXfrm>
    </dsp:sp>
    <dsp:sp modelId="{0C61D05F-6FB0-4DDF-9C4A-474E8DDF668E}">
      <dsp:nvSpPr>
        <dsp:cNvPr id="0" name=""/>
        <dsp:cNvSpPr/>
      </dsp:nvSpPr>
      <dsp:spPr>
        <a:xfrm>
          <a:off x="786510" y="2928347"/>
          <a:ext cx="4178891" cy="2507335"/>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b="0" kern="1200" dirty="0" smtClean="0">
              <a:latin typeface="+mj-lt"/>
            </a:rPr>
            <a:t>Awesome Tech!</a:t>
          </a:r>
        </a:p>
        <a:p>
          <a:pPr lvl="0" algn="ctr" defTabSz="1600200">
            <a:lnSpc>
              <a:spcPct val="90000"/>
            </a:lnSpc>
            <a:spcBef>
              <a:spcPct val="0"/>
            </a:spcBef>
            <a:spcAft>
              <a:spcPct val="35000"/>
            </a:spcAft>
          </a:pPr>
          <a:r>
            <a:rPr lang="en-GB" sz="2400" b="0" kern="1200" dirty="0" smtClean="0">
              <a:latin typeface="+mj-lt"/>
            </a:rPr>
            <a:t>Suave, Docker, </a:t>
          </a:r>
          <a:r>
            <a:rPr lang="en-GB" sz="2400" b="0" kern="1200" dirty="0" err="1" smtClean="0">
              <a:latin typeface="+mj-lt"/>
            </a:rPr>
            <a:t>CoreCLR</a:t>
          </a:r>
          <a:r>
            <a:rPr lang="en-GB" sz="2400" b="0" kern="1200" dirty="0" smtClean="0">
              <a:latin typeface="+mj-lt"/>
            </a:rPr>
            <a:t>, </a:t>
          </a:r>
          <a:r>
            <a:rPr lang="en-GB" sz="2400" b="0" kern="1200" dirty="0" err="1" smtClean="0">
              <a:latin typeface="+mj-lt"/>
            </a:rPr>
            <a:t>MBrace</a:t>
          </a:r>
          <a:r>
            <a:rPr lang="en-GB" sz="2400" b="0" kern="1200" dirty="0" smtClean="0">
              <a:latin typeface="+mj-lt"/>
            </a:rPr>
            <a:t>, Akka.NET, </a:t>
          </a:r>
          <a:r>
            <a:rPr lang="en-GB" sz="2400" b="0" kern="1200" dirty="0" err="1" smtClean="0">
              <a:latin typeface="+mj-lt"/>
            </a:rPr>
            <a:t>Paket</a:t>
          </a:r>
          <a:r>
            <a:rPr lang="en-GB" sz="2400" b="0" kern="1200" dirty="0" smtClean="0">
              <a:latin typeface="+mj-lt"/>
            </a:rPr>
            <a:t>, FAKE, and much more</a:t>
          </a:r>
          <a:endParaRPr lang="en-GB" sz="2400" b="0" kern="1200" dirty="0">
            <a:latin typeface="+mj-lt"/>
          </a:endParaRPr>
        </a:p>
      </dsp:txBody>
      <dsp:txXfrm>
        <a:off x="786510" y="2928347"/>
        <a:ext cx="4178891" cy="2507335"/>
      </dsp:txXfrm>
    </dsp:sp>
    <dsp:sp modelId="{6F40727C-E4AA-4130-8F26-EE6CB499BEBD}">
      <dsp:nvSpPr>
        <dsp:cNvPr id="0" name=""/>
        <dsp:cNvSpPr/>
      </dsp:nvSpPr>
      <dsp:spPr>
        <a:xfrm>
          <a:off x="5383292" y="2928347"/>
          <a:ext cx="4178891" cy="2507335"/>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GB" sz="5400" b="0" kern="1200" dirty="0" smtClean="0">
              <a:latin typeface="+mj-lt"/>
            </a:rPr>
            <a:t>Join us!</a:t>
          </a:r>
          <a:endParaRPr lang="en-GB" sz="5400" b="0" kern="1200" dirty="0">
            <a:latin typeface="+mj-lt"/>
          </a:endParaRPr>
        </a:p>
      </dsp:txBody>
      <dsp:txXfrm>
        <a:off x="5383292" y="2928347"/>
        <a:ext cx="4178891" cy="25073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Global Accounts Summit 2015</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11/13/2015 6:11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Global Accounts Summit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11/13/2015 6:11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Global Accounts Summit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11/13/2015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303480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2713" y="2357337"/>
            <a:ext cx="9891048" cy="227985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5481" y="18"/>
            <a:ext cx="1437957" cy="699450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3034" y="8562"/>
            <a:ext cx="1437959" cy="6985963"/>
          </a:xfrm>
          <a:prstGeom prst="rect">
            <a:avLst/>
          </a:prstGeom>
        </p:spPr>
      </p:pic>
    </p:spTree>
    <p:extLst>
      <p:ext uri="{BB962C8B-B14F-4D97-AF65-F5344CB8AC3E}">
        <p14:creationId xmlns:p14="http://schemas.microsoft.com/office/powerpoint/2010/main" val="186987457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44490"/>
          </a:xfrm>
          <a:noFill/>
        </p:spPr>
        <p:txBody>
          <a:bodyPr tIns="91440" bIns="91440" anchor="t" anchorCtr="0">
            <a:noAutofit/>
          </a:bodyPr>
          <a:lstStyle>
            <a:lvl1pPr>
              <a:defRPr sz="7200" spc="-100"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8800"/>
          </a:xfrm>
          <a:noFill/>
        </p:spPr>
        <p:txBody>
          <a:bodyPr lIns="182880" tIns="146304" rIns="182880" bIns="146304">
            <a:noAutofit/>
          </a:bodyPr>
          <a:lstStyle>
            <a:lvl1pPr marL="0" indent="0">
              <a:spcBef>
                <a:spcPts val="0"/>
              </a:spcBef>
              <a:buNone/>
              <a:defRPr sz="3200"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ext uri="{D42A27DB-BD31-4B8C-83A1-F6EECF244321}">
                <p14:modId xmlns:p14="http://schemas.microsoft.com/office/powerpoint/2010/main" val="3025174922"/>
              </p:ext>
            </p:extLst>
          </p:nvPr>
        </p:nvGraphicFramePr>
        <p:xfrm>
          <a:off x="2042055" y="1190802"/>
          <a:ext cx="8290983" cy="4592461"/>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88088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ext uri="{D42A27DB-BD31-4B8C-83A1-F6EECF244321}">
                <p14:modId xmlns:p14="http://schemas.microsoft.com/office/powerpoint/2010/main" val="2228862207"/>
              </p:ext>
            </p:extLst>
          </p:nvPr>
        </p:nvGraphicFramePr>
        <p:xfrm>
          <a:off x="2785006" y="952854"/>
          <a:ext cx="7245614" cy="483040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19445268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41426"/>
            <a:ext cx="5486399" cy="2012859"/>
          </a:xfrm>
        </p:spPr>
        <p:txBody>
          <a:bodyPr>
            <a:spAutoFit/>
          </a:bodyPr>
          <a:lstStyle>
            <a:lvl1pPr>
              <a:defRPr sz="6600"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5857336"/>
          </a:xfrm>
          <a:blipFill>
            <a:blip r:embed="rId2"/>
            <a:srcRect/>
            <a:stretch>
              <a:fillRect t="-3" b="-20149"/>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0529831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74702" y="1211263"/>
            <a:ext cx="9143936" cy="2743201"/>
          </a:xfrm>
          <a:noFill/>
          <a:ln>
            <a:noFill/>
          </a:ln>
        </p:spPr>
        <p:txBody>
          <a:bodyPr lIns="146304" tIns="91440" rIns="146304" bIns="91440" anchor="t" anchorCtr="0"/>
          <a:lstStyle>
            <a:lvl1pPr>
              <a:defRPr sz="5400" spc="-100"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74701" y="3955786"/>
            <a:ext cx="5486337" cy="1828007"/>
          </a:xfrm>
          <a:noFill/>
          <a:ln>
            <a:noFill/>
          </a:ln>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89"/>
            <a:ext cx="11375535" cy="209288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88467234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928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55652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6825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24182109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47381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93072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06995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21193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890" y="2478036"/>
            <a:ext cx="11889564" cy="917575"/>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5732687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40" y="1808540"/>
            <a:ext cx="11162600" cy="2167977"/>
          </a:xfrm>
        </p:spPr>
        <p:txBody>
          <a:bodyPr>
            <a:normAutofit/>
          </a:bodyPr>
          <a:lstStyle>
            <a:lvl1pPr marL="0" indent="0">
              <a:buNone/>
              <a:defRPr lang="en-US" sz="13055" i="0" kern="1200" spc="-102" baseline="0" dirty="0" smtClean="0">
                <a:solidFill>
                  <a:schemeClr val="bg1"/>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40" y="4086617"/>
            <a:ext cx="11162600" cy="461111"/>
          </a:xfrm>
        </p:spPr>
        <p:txBody>
          <a:bodyPr/>
          <a:lstStyle>
            <a:lvl1pPr marL="0" indent="0">
              <a:buNone/>
              <a:defRPr lang="en-US" sz="3264" kern="1200" spc="-102" baseline="0" dirty="0">
                <a:solidFill>
                  <a:schemeClr val="bg1"/>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8219289"/>
      </p:ext>
    </p:extLst>
  </p:cSld>
  <p:clrMapOvr>
    <a:masterClrMapping/>
  </p:clrMapOvr>
  <p:transition spd="slow">
    <p:push/>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39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110909786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61810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0898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497850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8186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91204372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442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a:ln>
            <a:noFill/>
          </a:ln>
        </p:spPr>
        <p:txBody>
          <a:bodyPr/>
          <a:lstStyle>
            <a:lvl1pPr marL="0" indent="0">
              <a:buNone/>
              <a:defRPr>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8940618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21786895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906798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33077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803145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07498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9857009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4121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382677154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91831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0875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a:ln>
            <a:noFill/>
          </a:ln>
        </p:spPr>
        <p:txBody>
          <a:bodyPr/>
          <a:lstStyle>
            <a:lvl1pPr marL="0" indent="0">
              <a:buNone/>
              <a:defRPr>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spTree>
    <p:extLst>
      <p:ext uri="{BB962C8B-B14F-4D97-AF65-F5344CB8AC3E}">
        <p14:creationId xmlns:p14="http://schemas.microsoft.com/office/powerpoint/2010/main" val="275573828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562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38328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8992946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64778" y="2373715"/>
            <a:ext cx="11400102" cy="635655"/>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40504025"/>
      </p:ext>
    </p:extLst>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89"/>
            <a:ext cx="11375535" cy="2071763"/>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75401767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436475" cy="6994525"/>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78845" y="1330516"/>
            <a:ext cx="10998817" cy="1462791"/>
          </a:xfrm>
        </p:spPr>
        <p:txBody>
          <a:bodyPr/>
          <a:lstStyle>
            <a:lvl1pPr marL="0" indent="0">
              <a:lnSpc>
                <a:spcPct val="80000"/>
              </a:lnSpc>
              <a:buFontTx/>
              <a:buNone/>
              <a:defRPr sz="2448" b="0">
                <a:solidFill>
                  <a:srgbClr val="000000"/>
                </a:solidFill>
                <a:latin typeface="Consolas" pitchFamily="49" charset="0"/>
                <a:cs typeface="Courier New" pitchFamily="49" charset="0"/>
              </a:defRPr>
            </a:lvl1pPr>
            <a:lvl2pPr marL="466298" indent="6476">
              <a:lnSpc>
                <a:spcPct val="80000"/>
              </a:lnSpc>
              <a:buFontTx/>
              <a:buNone/>
              <a:defRPr sz="2040" b="0">
                <a:solidFill>
                  <a:srgbClr val="000000"/>
                </a:solidFill>
                <a:latin typeface="Consolas" pitchFamily="49" charset="0"/>
                <a:cs typeface="Courier New" pitchFamily="49" charset="0"/>
              </a:defRPr>
            </a:lvl2pPr>
            <a:lvl3pPr marL="812784" indent="0">
              <a:lnSpc>
                <a:spcPct val="80000"/>
              </a:lnSpc>
              <a:buFontTx/>
              <a:buNone/>
              <a:defRPr sz="1836" b="0">
                <a:solidFill>
                  <a:srgbClr val="000000"/>
                </a:solidFill>
                <a:latin typeface="Consolas" pitchFamily="49" charset="0"/>
                <a:cs typeface="Courier New" pitchFamily="49" charset="0"/>
              </a:defRPr>
            </a:lvl3pPr>
            <a:lvl4pPr marL="1170603" indent="21049">
              <a:lnSpc>
                <a:spcPct val="80000"/>
              </a:lnSpc>
              <a:buFontTx/>
              <a:buNone/>
              <a:defRPr sz="1836" b="0">
                <a:solidFill>
                  <a:srgbClr val="000000"/>
                </a:solidFill>
                <a:latin typeface="Consolas" pitchFamily="49" charset="0"/>
                <a:cs typeface="Courier New" pitchFamily="49" charset="0"/>
              </a:defRPr>
            </a:lvl4pPr>
            <a:lvl5pPr marL="1518708" indent="0">
              <a:lnSpc>
                <a:spcPct val="80000"/>
              </a:lnSpc>
              <a:buFontTx/>
              <a:buNone/>
              <a:defRPr sz="1836"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632368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8" y="1476638"/>
            <a:ext cx="10450656" cy="1553826"/>
          </a:xfrm>
        </p:spPr>
        <p:txBody>
          <a:bodyPr anchor="ctr">
            <a:noAutofit/>
          </a:bodyPr>
          <a:lstStyle>
            <a:lvl1pPr>
              <a:lnSpc>
                <a:spcPct val="90000"/>
              </a:lnSpc>
              <a:defRPr sz="5914"/>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3569">
                <a:gradFill>
                  <a:gsLst>
                    <a:gs pos="0">
                      <a:schemeClr val="tx1"/>
                    </a:gs>
                    <a:gs pos="86000">
                      <a:schemeClr val="tx1"/>
                    </a:gs>
                  </a:gsLst>
                  <a:lin ang="5400000" scaled="0"/>
                </a:gradFill>
              </a:defRPr>
            </a:lvl1pPr>
            <a:lvl2pPr marL="566361" indent="0" algn="ctr">
              <a:buNone/>
              <a:defRPr>
                <a:solidFill>
                  <a:schemeClr val="tx1">
                    <a:tint val="75000"/>
                  </a:schemeClr>
                </a:solidFill>
              </a:defRPr>
            </a:lvl2pPr>
            <a:lvl3pPr marL="1132725" indent="0" algn="ctr">
              <a:buNone/>
              <a:defRPr>
                <a:solidFill>
                  <a:schemeClr val="tx1">
                    <a:tint val="75000"/>
                  </a:schemeClr>
                </a:solidFill>
              </a:defRPr>
            </a:lvl3pPr>
            <a:lvl4pPr marL="1699084" indent="0" algn="ctr">
              <a:buNone/>
              <a:defRPr>
                <a:solidFill>
                  <a:schemeClr val="tx1">
                    <a:tint val="75000"/>
                  </a:schemeClr>
                </a:solidFill>
              </a:defRPr>
            </a:lvl4pPr>
            <a:lvl5pPr marL="2265443" indent="0" algn="ctr">
              <a:buNone/>
              <a:defRPr>
                <a:solidFill>
                  <a:schemeClr val="tx1">
                    <a:tint val="75000"/>
                  </a:schemeClr>
                </a:solidFill>
              </a:defRPr>
            </a:lvl5pPr>
            <a:lvl6pPr marL="2831809" indent="0" algn="ctr">
              <a:buNone/>
              <a:defRPr>
                <a:solidFill>
                  <a:schemeClr val="tx1">
                    <a:tint val="75000"/>
                  </a:schemeClr>
                </a:solidFill>
              </a:defRPr>
            </a:lvl6pPr>
            <a:lvl7pPr marL="3398166" indent="0" algn="ctr">
              <a:buNone/>
              <a:defRPr>
                <a:solidFill>
                  <a:schemeClr val="tx1">
                    <a:tint val="75000"/>
                  </a:schemeClr>
                </a:solidFill>
              </a:defRPr>
            </a:lvl7pPr>
            <a:lvl8pPr marL="3964527" indent="0" algn="ctr">
              <a:buNone/>
              <a:defRPr>
                <a:solidFill>
                  <a:schemeClr val="tx1">
                    <a:tint val="75000"/>
                  </a:schemeClr>
                </a:solidFill>
              </a:defRPr>
            </a:lvl8pPr>
            <a:lvl9pPr marL="453088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6" y="304889"/>
            <a:ext cx="2045572" cy="95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78825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39" y="1989663"/>
            <a:ext cx="11010537" cy="1553822"/>
          </a:xfrm>
        </p:spPr>
        <p:txBody>
          <a:bodyPr anchor="ctr" anchorCtr="0">
            <a:noAutofit/>
          </a:bodyPr>
          <a:lstStyle>
            <a:lvl1pPr>
              <a:lnSpc>
                <a:spcPct val="90000"/>
              </a:lnSpc>
              <a:defRPr sz="5914" b="1"/>
            </a:lvl1pPr>
          </a:lstStyle>
          <a:p>
            <a:r>
              <a:rPr lang="en-US" dirty="0" smtClean="0"/>
              <a:t>Click to edit Master title style</a:t>
            </a:r>
            <a:endParaRPr lang="en-US" dirty="0"/>
          </a:p>
        </p:txBody>
      </p:sp>
    </p:spTree>
    <p:extLst>
      <p:ext uri="{BB962C8B-B14F-4D97-AF65-F5344CB8AC3E}">
        <p14:creationId xmlns:p14="http://schemas.microsoft.com/office/powerpoint/2010/main" val="167112054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62609"/>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476629"/>
            <a:ext cx="11375537" cy="2483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83231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6" y="1457205"/>
            <a:ext cx="11375537" cy="2483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56070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212850"/>
            <a:ext cx="11887200" cy="2092881"/>
          </a:xfrm>
          <a:ln>
            <a:noFill/>
          </a:ln>
        </p:spPr>
        <p:txBody>
          <a:bodyPr>
            <a:sp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0" y="1476626"/>
            <a:ext cx="5597872" cy="2628334"/>
          </a:xfrm>
        </p:spPr>
        <p:txBody>
          <a:bodyPr/>
          <a:lstStyle>
            <a:lvl1pPr marL="421164" indent="-421164">
              <a:lnSpc>
                <a:spcPct val="90000"/>
              </a:lnSpc>
              <a:defRPr sz="3569"/>
            </a:lvl1pPr>
            <a:lvl2pPr marL="834137" indent="-403141">
              <a:lnSpc>
                <a:spcPct val="90000"/>
              </a:lnSpc>
              <a:defRPr sz="2957"/>
            </a:lvl2pPr>
            <a:lvl3pPr marL="1181557" indent="-357252">
              <a:lnSpc>
                <a:spcPct val="90000"/>
              </a:lnSpc>
              <a:defRPr sz="2447"/>
            </a:lvl3pPr>
            <a:lvl4pPr marL="1520785" indent="-339228">
              <a:lnSpc>
                <a:spcPct val="90000"/>
              </a:lnSpc>
              <a:defRPr sz="2141"/>
            </a:lvl4pPr>
            <a:lvl5pPr marL="1878038" indent="-347420">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3" y="1476626"/>
            <a:ext cx="5597872" cy="2628334"/>
          </a:xfrm>
        </p:spPr>
        <p:txBody>
          <a:bodyPr/>
          <a:lstStyle>
            <a:lvl1pPr marL="431000" indent="-431000">
              <a:lnSpc>
                <a:spcPct val="90000"/>
              </a:lnSpc>
              <a:defRPr sz="3569"/>
            </a:lvl1pPr>
            <a:lvl2pPr marL="834137" indent="-421164">
              <a:lnSpc>
                <a:spcPct val="90000"/>
              </a:lnSpc>
              <a:defRPr sz="2957"/>
            </a:lvl2pPr>
            <a:lvl3pPr marL="1191390" indent="-375279">
              <a:lnSpc>
                <a:spcPct val="90000"/>
              </a:lnSpc>
              <a:defRPr sz="2447"/>
            </a:lvl3pPr>
            <a:lvl4pPr marL="1520785" indent="-329394">
              <a:lnSpc>
                <a:spcPct val="90000"/>
              </a:lnSpc>
              <a:defRPr sz="2141"/>
            </a:lvl4pPr>
            <a:lvl5pPr marL="1878038" indent="-339228">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6460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0"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4" name="Content Placeholder 3"/>
          <p:cNvSpPr>
            <a:spLocks noGrp="1"/>
          </p:cNvSpPr>
          <p:nvPr>
            <p:ph sz="half" idx="2"/>
          </p:nvPr>
        </p:nvSpPr>
        <p:spPr>
          <a:xfrm>
            <a:off x="518189" y="2176077"/>
            <a:ext cx="5596414" cy="1911230"/>
          </a:xfrm>
        </p:spPr>
        <p:txBody>
          <a:bodyPr/>
          <a:lstStyle>
            <a:lvl1pPr marL="349062" indent="-349062">
              <a:defRPr sz="2957"/>
            </a:lvl1pPr>
            <a:lvl2pPr marL="696480" indent="-329394">
              <a:defRPr sz="2447"/>
            </a:lvl2pPr>
            <a:lvl3pPr marL="1007846" indent="-301535">
              <a:defRPr sz="2141"/>
            </a:lvl3pPr>
            <a:lvl4pPr marL="1301187" indent="-283510">
              <a:defRPr sz="2141"/>
            </a:lvl4pPr>
            <a:lvl5pPr marL="1584701" indent="-255649">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3"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6" name="Content Placeholder 5"/>
          <p:cNvSpPr>
            <a:spLocks noGrp="1"/>
          </p:cNvSpPr>
          <p:nvPr>
            <p:ph sz="quarter" idx="4"/>
          </p:nvPr>
        </p:nvSpPr>
        <p:spPr>
          <a:xfrm>
            <a:off x="6307323" y="2176087"/>
            <a:ext cx="5597872" cy="1911230"/>
          </a:xfrm>
        </p:spPr>
        <p:txBody>
          <a:bodyPr/>
          <a:lstStyle>
            <a:lvl1pPr marL="367086" indent="-367086">
              <a:defRPr sz="2957"/>
            </a:lvl1pPr>
            <a:lvl2pPr marL="706313" indent="-339228">
              <a:defRPr sz="2447"/>
            </a:lvl2pPr>
            <a:lvl3pPr marL="1017682" indent="-303175">
              <a:defRPr sz="2141"/>
            </a:lvl3pPr>
            <a:lvl4pPr marL="1301187" indent="-293342">
              <a:defRPr sz="2141"/>
            </a:lvl4pPr>
            <a:lvl5pPr marL="1584701" indent="-273672">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88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66468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64778" y="2373713"/>
            <a:ext cx="11400102" cy="762609"/>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451927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421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352187" y="5983061"/>
            <a:ext cx="2710262" cy="9968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40020" y="2126354"/>
            <a:ext cx="8030743" cy="3505055"/>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40" tIns="198832" rIns="248540" bIns="198832" numCol="1" spcCol="0" rtlCol="0" fromWordArt="0" anchor="t" anchorCtr="0" forceAA="0" compatLnSpc="1">
            <a:prstTxWarp prst="textNoShape">
              <a:avLst/>
            </a:prstTxWarp>
            <a:noAutofit/>
          </a:bodyPr>
          <a:lstStyle/>
          <a:p>
            <a:pPr algn="ctr" defTabSz="1267282" fontAlgn="base">
              <a:lnSpc>
                <a:spcPct val="90000"/>
              </a:lnSpc>
              <a:spcBef>
                <a:spcPct val="0"/>
              </a:spcBef>
              <a:spcAft>
                <a:spcPct val="0"/>
              </a:spcAft>
            </a:pPr>
            <a:endParaRPr lang="en-US" sz="326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36939" y="2352127"/>
            <a:ext cx="7637953" cy="1686744"/>
          </a:xfrm>
        </p:spPr>
        <p:txBody>
          <a:bodyPr>
            <a:normAutofit/>
          </a:bodyPr>
          <a:lstStyle>
            <a:lvl1pPr marL="0" indent="0">
              <a:buNone/>
              <a:defRPr lang="en-US" sz="6252"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36939" y="4192357"/>
            <a:ext cx="7637953" cy="1331606"/>
          </a:xfrm>
        </p:spPr>
        <p:txBody>
          <a:bodyPr>
            <a:normAutofit/>
          </a:bodyPr>
          <a:lstStyle>
            <a:lvl1pPr marL="0" indent="0">
              <a:buNone/>
              <a:defRPr lang="en-US" sz="2719"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32128"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32128"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35892" y="390688"/>
            <a:ext cx="1664910" cy="609858"/>
            <a:chOff x="10186018" y="534632"/>
            <a:chExt cx="1706539" cy="62519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11142034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40020" y="2126354"/>
            <a:ext cx="8030743" cy="3505055"/>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40" tIns="198832" rIns="248540" bIns="198832" numCol="1" spcCol="0" rtlCol="0" fromWordArt="0" anchor="t" anchorCtr="0" forceAA="0" compatLnSpc="1">
            <a:prstTxWarp prst="textNoShape">
              <a:avLst/>
            </a:prstTxWarp>
            <a:noAutofit/>
          </a:bodyPr>
          <a:lstStyle/>
          <a:p>
            <a:pPr algn="ctr" defTabSz="1267282" fontAlgn="base">
              <a:lnSpc>
                <a:spcPct val="90000"/>
              </a:lnSpc>
              <a:spcBef>
                <a:spcPct val="0"/>
              </a:spcBef>
              <a:spcAft>
                <a:spcPct val="0"/>
              </a:spcAft>
            </a:pPr>
            <a:endParaRPr lang="en-US" sz="326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36939" y="2352127"/>
            <a:ext cx="7637953" cy="1686744"/>
          </a:xfrm>
        </p:spPr>
        <p:txBody>
          <a:bodyPr>
            <a:normAutofit/>
          </a:bodyPr>
          <a:lstStyle>
            <a:lvl1pPr marL="0" indent="0">
              <a:buNone/>
              <a:defRPr lang="en-US" sz="6252"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36939" y="4192357"/>
            <a:ext cx="7637953" cy="1331606"/>
          </a:xfrm>
        </p:spPr>
        <p:txBody>
          <a:bodyPr>
            <a:normAutofit/>
          </a:bodyPr>
          <a:lstStyle>
            <a:lvl1pPr marL="0" indent="0">
              <a:buNone/>
              <a:defRPr lang="en-US" sz="2719"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32128"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32128"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352187" y="5983061"/>
            <a:ext cx="2710262" cy="99681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606972" y="314557"/>
            <a:ext cx="1664910" cy="609858"/>
            <a:chOff x="10186018" y="534632"/>
            <a:chExt cx="1706539" cy="62519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228652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36938" y="1832826"/>
            <a:ext cx="8910649" cy="4406120"/>
          </a:xfrm>
        </p:spPr>
        <p:txBody>
          <a:bodyPr/>
          <a:lstStyle>
            <a:lvl1pPr marL="0" indent="0">
              <a:buNone/>
              <a:tabLst>
                <a:tab pos="7751858" algn="l"/>
              </a:tabLst>
              <a:defRPr sz="4077" baseline="0">
                <a:solidFill>
                  <a:schemeClr val="accent2"/>
                </a:solidFill>
              </a:defRPr>
            </a:lvl1pPr>
            <a:lvl2pPr marL="0" indent="0">
              <a:buNone/>
              <a:tabLst>
                <a:tab pos="7751858" algn="l"/>
              </a:tabLst>
              <a:defRPr sz="2038">
                <a:latin typeface="+mn-lt"/>
              </a:defRPr>
            </a:lvl2pPr>
            <a:lvl3pPr marL="469319" indent="-234661">
              <a:tabLst>
                <a:tab pos="7751858" algn="l"/>
              </a:tabLst>
              <a:defRPr sz="2038"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646905" y="1832825"/>
            <a:ext cx="2152634" cy="21436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4" tIns="46608" rIns="46608" bIns="93214" numCol="1" spcCol="0" rtlCol="0" fromWordArt="0" anchor="b" anchorCtr="0" forceAA="0" compatLnSpc="1">
            <a:prstTxWarp prst="textNoShape">
              <a:avLst/>
            </a:prstTxWarp>
            <a:noAutofit/>
          </a:bodyPr>
          <a:lstStyle/>
          <a:p>
            <a:pPr algn="ctr" defTabSz="931859" fontAlgn="base">
              <a:spcBef>
                <a:spcPct val="0"/>
              </a:spcBef>
              <a:spcAft>
                <a:spcPct val="0"/>
              </a:spcAft>
            </a:pPr>
            <a:endParaRPr lang="en-US" sz="1903" spc="-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389627" y="2268491"/>
            <a:ext cx="654890" cy="1302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765706" y="3616169"/>
            <a:ext cx="852245" cy="298597"/>
          </a:xfrm>
          <a:prstGeom prst="rect">
            <a:avLst/>
          </a:prstGeom>
          <a:noFill/>
        </p:spPr>
        <p:txBody>
          <a:bodyPr wrap="none" lIns="0" tIns="0" rIns="0" bIns="0" rtlCol="0">
            <a:spAutoFit/>
          </a:bodyPr>
          <a:lstStyle/>
          <a:p>
            <a:pPr defTabSz="932128"/>
            <a:r>
              <a:rPr lang="en-US" sz="1903" dirty="0" smtClean="0">
                <a:solidFill>
                  <a:srgbClr val="FFFFFF"/>
                </a:solidFill>
              </a:rPr>
              <a:t>Agenda</a:t>
            </a:r>
          </a:p>
        </p:txBody>
      </p:sp>
    </p:spTree>
    <p:extLst>
      <p:ext uri="{BB962C8B-B14F-4D97-AF65-F5344CB8AC3E}">
        <p14:creationId xmlns:p14="http://schemas.microsoft.com/office/powerpoint/2010/main" val="4115527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35892" y="314556"/>
            <a:ext cx="1664910" cy="617985"/>
            <a:chOff x="10186018" y="534632"/>
            <a:chExt cx="1706539" cy="63352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22985527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35892" y="314556"/>
            <a:ext cx="1664910" cy="617985"/>
            <a:chOff x="10186018" y="534632"/>
            <a:chExt cx="1706539" cy="63352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985049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212850"/>
            <a:ext cx="11887200" cy="2092881"/>
          </a:xfrm>
          <a:ln>
            <a:noFill/>
          </a:ln>
        </p:spPr>
        <p:txBody>
          <a:bodyPr>
            <a:sp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75108441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35892" y="314556"/>
            <a:ext cx="1664910" cy="617985"/>
            <a:chOff x="10186018" y="534632"/>
            <a:chExt cx="1706539" cy="63352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3954995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87217640"/>
      </p:ext>
    </p:extLst>
  </p:cSld>
  <p:clrMapOvr>
    <a:masterClrMapping/>
  </p:clrMapOvr>
  <p:transition spd="slow">
    <p:push/>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82013101"/>
      </p:ext>
    </p:extLst>
  </p:cSld>
  <p:clrMapOvr>
    <a:masterClrMapping/>
  </p:clrMapOvr>
  <p:transition spd="slow">
    <p:push/>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4446035"/>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36939" y="1832826"/>
            <a:ext cx="11162600" cy="4406120"/>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67872656"/>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88866483"/>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58789"/>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36939" y="1832826"/>
            <a:ext cx="5507828" cy="4406120"/>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284446" y="1832824"/>
            <a:ext cx="5515093" cy="4406118"/>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52379888"/>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36939" y="1832823"/>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392795" y="1832824"/>
            <a:ext cx="2154791" cy="2138924"/>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824"/>
            <a:ext cx="2152634" cy="2138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5" y="4084593"/>
            <a:ext cx="2154791" cy="215435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737966" y="4079916"/>
            <a:ext cx="2061572" cy="2159029"/>
          </a:xfrm>
        </p:spPr>
        <p:txBody>
          <a:bodyPr/>
          <a:lstStyle/>
          <a:p>
            <a:r>
              <a:rPr lang="en-US" smtClean="0"/>
              <a:t>Click icon to add picture</a:t>
            </a:r>
            <a:endParaRPr lang="de-CH" dirty="0"/>
          </a:p>
        </p:txBody>
      </p:sp>
    </p:spTree>
    <p:extLst>
      <p:ext uri="{BB962C8B-B14F-4D97-AF65-F5344CB8AC3E}">
        <p14:creationId xmlns:p14="http://schemas.microsoft.com/office/powerpoint/2010/main" val="708172363"/>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4"/>
            <a:ext cx="2154792" cy="2138924"/>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825"/>
            <a:ext cx="2152634" cy="4406121"/>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392794" y="4084458"/>
            <a:ext cx="2154792" cy="2154488"/>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6608408"/>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a:ln>
            <a:noFill/>
          </a:ln>
        </p:spPr>
        <p:txBody>
          <a:bodyPr wrap="square">
            <a:spAutoFit/>
          </a:bodyPr>
          <a:lstStyle>
            <a:lvl1pPr marL="0" indent="0">
              <a:spcBef>
                <a:spcPts val="1224"/>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231775" indent="0">
              <a:buNone/>
              <a:tabLst/>
              <a:defRPr sz="2000">
                <a:solidFill>
                  <a:schemeClr val="bg1"/>
                </a:solidFill>
              </a:defRPr>
            </a:lvl3pPr>
            <a:lvl4pPr marL="460375" indent="0">
              <a:buNone/>
              <a:defRPr>
                <a:solidFill>
                  <a:schemeClr val="bg1"/>
                </a:solidFill>
              </a:defRPr>
            </a:lvl4pPr>
            <a:lvl5pPr marL="68580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a:ln>
            <a:noFill/>
          </a:ln>
        </p:spPr>
        <p:txBody>
          <a:bodyPr wrap="square">
            <a:spAutoFit/>
          </a:bodyPr>
          <a:lstStyle>
            <a:lvl1pPr marL="0" indent="0">
              <a:spcBef>
                <a:spcPts val="1224"/>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231775" indent="0">
              <a:buNone/>
              <a:tabLst/>
              <a:defRPr sz="2000">
                <a:solidFill>
                  <a:schemeClr val="bg1"/>
                </a:solidFill>
              </a:defRPr>
            </a:lvl3pPr>
            <a:lvl4pPr marL="460375" indent="0">
              <a:buNone/>
              <a:defRPr>
                <a:solidFill>
                  <a:schemeClr val="bg1"/>
                </a:solidFill>
              </a:defRPr>
            </a:lvl4pPr>
            <a:lvl5pPr marL="68580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590"/>
            <a:ext cx="2154792" cy="440635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589"/>
            <a:ext cx="2152634" cy="2154724"/>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646907" y="4084459"/>
            <a:ext cx="2152632" cy="2154486"/>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590"/>
            <a:ext cx="6658696" cy="4406355"/>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4402365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3"/>
            <a:ext cx="4406745" cy="2154488"/>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5" y="4084459"/>
            <a:ext cx="2154791" cy="215448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646905" y="4079916"/>
            <a:ext cx="2152634" cy="215902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0377415"/>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4"/>
            <a:ext cx="2154792" cy="2138924"/>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646906" y="1832824"/>
            <a:ext cx="2152634" cy="2138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4" y="4084595"/>
            <a:ext cx="4406745" cy="215435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69548045"/>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7"/>
            <a:ext cx="4406745" cy="4406118"/>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92337317"/>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31280" y="6423682"/>
            <a:ext cx="11400102" cy="31971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31859" eaLnBrk="0" hangingPunct="0"/>
            <a:r>
              <a:rPr lang="en-US" sz="679" dirty="0">
                <a:gradFill>
                  <a:gsLst>
                    <a:gs pos="0">
                      <a:srgbClr val="FFFFFF"/>
                    </a:gs>
                    <a:gs pos="100000">
                      <a:srgbClr val="FFFFFF"/>
                    </a:gs>
                  </a:gsLst>
                  <a:lin ang="5400000" scaled="0"/>
                </a:gradFill>
                <a:cs typeface="Arial" charset="0"/>
              </a:rPr>
              <a:t>© </a:t>
            </a:r>
            <a:r>
              <a:rPr lang="en-US" sz="679" dirty="0" smtClean="0">
                <a:gradFill>
                  <a:gsLst>
                    <a:gs pos="0">
                      <a:srgbClr val="FFFFFF"/>
                    </a:gs>
                    <a:gs pos="100000">
                      <a:srgbClr val="FFFFFF"/>
                    </a:gs>
                  </a:gsLst>
                  <a:lin ang="5400000" scaled="0"/>
                </a:gradFill>
                <a:cs typeface="Arial" charset="0"/>
              </a:rPr>
              <a:t>2012 Microsoft </a:t>
            </a:r>
            <a:r>
              <a:rPr lang="en-US" sz="679"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31859" eaLnBrk="0" hangingPunct="0"/>
            <a:r>
              <a:rPr lang="en-US" sz="679"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79" dirty="0" smtClean="0">
                <a:gradFill>
                  <a:gsLst>
                    <a:gs pos="0">
                      <a:srgbClr val="FFFFFF"/>
                    </a:gs>
                    <a:gs pos="100000">
                      <a:srgbClr val="FFFFFF"/>
                    </a:gs>
                  </a:gsLst>
                  <a:lin ang="5400000" scaled="0"/>
                </a:gradFill>
                <a:cs typeface="Arial" charset="0"/>
              </a:rPr>
              <a:t>MICROSOFT </a:t>
            </a:r>
            <a:r>
              <a:rPr lang="en-US" sz="679"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3754" y="1899399"/>
            <a:ext cx="8688968" cy="3195727"/>
          </a:xfrm>
          <a:prstGeom prst="rect">
            <a:avLst/>
          </a:prstGeom>
        </p:spPr>
      </p:pic>
    </p:spTree>
    <p:extLst>
      <p:ext uri="{BB962C8B-B14F-4D97-AF65-F5344CB8AC3E}">
        <p14:creationId xmlns:p14="http://schemas.microsoft.com/office/powerpoint/2010/main" val="1224012969"/>
      </p:ext>
    </p:extLst>
  </p:cSld>
  <p:clrMapOvr>
    <a:masterClrMapping/>
  </p:clrMapOvr>
  <p:transition spd="slow">
    <p:push/>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0" tIns="0" rIns="0" bIns="0" anchor="ctr">
            <a:noAutofit/>
          </a:bodyPr>
          <a:lstStyle>
            <a:lvl1pPr>
              <a:lnSpc>
                <a:spcPct val="95000"/>
              </a:lnSpc>
              <a:spcBef>
                <a:spcPts val="0"/>
              </a:spcBef>
              <a:spcAft>
                <a:spcPts val="1631"/>
              </a:spcAft>
              <a:defRPr lang="en-US" sz="359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53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41"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97"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41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5166471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5"/>
            <a:ext cx="2743200" cy="5027592"/>
          </a:xfrm>
        </p:spPr>
        <p:txBody>
          <a:bodyPr vert="horz" lIns="0" tIns="0" rIns="0" bIns="0" rtlCol="0">
            <a:noAutofit/>
          </a:bodyPr>
          <a:lstStyle>
            <a:lvl1pPr>
              <a:defRPr lang="en-US" sz="2398"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9782248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1" y="2125665"/>
            <a:ext cx="10058400" cy="498584"/>
          </a:xfrm>
        </p:spPr>
        <p:txBody>
          <a:bodyPr/>
          <a:lstStyle>
            <a:lvl1pPr>
              <a:defRPr sz="3598"/>
            </a:lvl1pPr>
          </a:lstStyle>
          <a:p>
            <a:r>
              <a:rPr lang="en-US" dirty="0" smtClean="0"/>
              <a:t>Click to edit master title style</a:t>
            </a:r>
            <a:endParaRPr lang="en-US" dirty="0"/>
          </a:p>
        </p:txBody>
      </p:sp>
    </p:spTree>
    <p:extLst>
      <p:ext uri="{BB962C8B-B14F-4D97-AF65-F5344CB8AC3E}">
        <p14:creationId xmlns:p14="http://schemas.microsoft.com/office/powerpoint/2010/main" val="2814239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7" cy="772203"/>
          </a:xfrm>
        </p:spPr>
        <p:txBody>
          <a:bodyPr/>
          <a:lstStyle>
            <a:lvl1pPr>
              <a:defRPr sz="557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7" cy="965253"/>
          </a:xfrm>
        </p:spPr>
        <p:txBody>
          <a:bodyPr/>
          <a:lstStyle>
            <a:lvl1pPr marL="3238" indent="0">
              <a:spcBef>
                <a:spcPts val="0"/>
              </a:spcBef>
              <a:spcAft>
                <a:spcPts val="918"/>
              </a:spcAft>
              <a:buSzPct val="80000"/>
              <a:buFont typeface="Arial" pitchFamily="34" charset="0"/>
              <a:buNone/>
              <a:defRPr sz="4077"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38" spc="-52" baseline="0">
                <a:gradFill>
                  <a:gsLst>
                    <a:gs pos="0">
                      <a:srgbClr val="595959"/>
                    </a:gs>
                    <a:gs pos="86000">
                      <a:srgbClr val="595959"/>
                    </a:gs>
                  </a:gsLst>
                  <a:lin ang="5400000" scaled="0"/>
                </a:gradFill>
              </a:defRPr>
            </a:lvl2pPr>
            <a:lvl3pPr marL="1283345" indent="-4110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144" indent="-3527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233" indent="-3430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982316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8" y="1476644"/>
            <a:ext cx="10450656" cy="1553826"/>
          </a:xfrm>
        </p:spPr>
        <p:txBody>
          <a:bodyPr anchor="ctr">
            <a:noAutofit/>
          </a:bodyPr>
          <a:lstStyle>
            <a:lvl1pPr>
              <a:lnSpc>
                <a:spcPct val="90000"/>
              </a:lnSpc>
              <a:defRPr sz="6016"/>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3569">
                <a:gradFill>
                  <a:gsLst>
                    <a:gs pos="0">
                      <a:schemeClr val="tx1"/>
                    </a:gs>
                    <a:gs pos="86000">
                      <a:schemeClr val="tx1"/>
                    </a:gs>
                  </a:gsLst>
                  <a:lin ang="5400000" scaled="0"/>
                </a:gradFill>
              </a:defRPr>
            </a:lvl1pPr>
            <a:lvl2pPr marL="565965" indent="0" algn="ctr">
              <a:buNone/>
              <a:defRPr>
                <a:solidFill>
                  <a:schemeClr val="tx1">
                    <a:tint val="75000"/>
                  </a:schemeClr>
                </a:solidFill>
              </a:defRPr>
            </a:lvl2pPr>
            <a:lvl3pPr marL="1131932" indent="0" algn="ctr">
              <a:buNone/>
              <a:defRPr>
                <a:solidFill>
                  <a:schemeClr val="tx1">
                    <a:tint val="75000"/>
                  </a:schemeClr>
                </a:solidFill>
              </a:defRPr>
            </a:lvl3pPr>
            <a:lvl4pPr marL="1697891" indent="0" algn="ctr">
              <a:buNone/>
              <a:defRPr>
                <a:solidFill>
                  <a:schemeClr val="tx1">
                    <a:tint val="75000"/>
                  </a:schemeClr>
                </a:solidFill>
              </a:defRPr>
            </a:lvl4pPr>
            <a:lvl5pPr marL="2263854" indent="0" algn="ctr">
              <a:buNone/>
              <a:defRPr>
                <a:solidFill>
                  <a:schemeClr val="tx1">
                    <a:tint val="75000"/>
                  </a:schemeClr>
                </a:solidFill>
              </a:defRPr>
            </a:lvl5pPr>
            <a:lvl6pPr marL="2829824" indent="0" algn="ctr">
              <a:buNone/>
              <a:defRPr>
                <a:solidFill>
                  <a:schemeClr val="tx1">
                    <a:tint val="75000"/>
                  </a:schemeClr>
                </a:solidFill>
              </a:defRPr>
            </a:lvl6pPr>
            <a:lvl7pPr marL="3395781" indent="0" algn="ctr">
              <a:buNone/>
              <a:defRPr>
                <a:solidFill>
                  <a:schemeClr val="tx1">
                    <a:tint val="75000"/>
                  </a:schemeClr>
                </a:solidFill>
              </a:defRPr>
            </a:lvl7pPr>
            <a:lvl8pPr marL="3961746" indent="0" algn="ctr">
              <a:buNone/>
              <a:defRPr>
                <a:solidFill>
                  <a:schemeClr val="tx1">
                    <a:tint val="75000"/>
                  </a:schemeClr>
                </a:solidFill>
              </a:defRPr>
            </a:lvl8pPr>
            <a:lvl9pPr marL="4527708"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6" y="304896"/>
            <a:ext cx="2045572" cy="95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34381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2849"/>
            <a:ext cx="5486399" cy="2425279"/>
          </a:xfrm>
          <a:ln>
            <a:noFill/>
          </a:ln>
        </p:spPr>
        <p:txBody>
          <a:bodyPr wrap="square">
            <a:spAutoFit/>
          </a:bodyPr>
          <a:lstStyle>
            <a:lvl1pPr marL="287338" indent="-287338">
              <a:spcBef>
                <a:spcPts val="1224"/>
              </a:spcBef>
              <a:buClr>
                <a:schemeClr val="tx1"/>
              </a:buClr>
              <a:buFont typeface="Arial" pitchFamily="34" charset="0"/>
              <a:buChar char="•"/>
              <a:defRPr sz="3200">
                <a:solidFill>
                  <a:schemeClr val="bg1"/>
                </a:solidFill>
              </a:defRPr>
            </a:lvl1pPr>
            <a:lvl2pPr marL="531166" indent="-233195">
              <a:defRPr sz="2400">
                <a:solidFill>
                  <a:schemeClr val="bg1"/>
                </a:solidFill>
              </a:defRPr>
            </a:lvl2pPr>
            <a:lvl3pPr marL="699585" indent="-168419">
              <a:tabLst/>
              <a:defRPr sz="2000">
                <a:solidFill>
                  <a:schemeClr val="bg1"/>
                </a:solidFill>
              </a:defRPr>
            </a:lvl3pPr>
            <a:lvl4pPr marL="880958" indent="-181374">
              <a:defRPr>
                <a:solidFill>
                  <a:schemeClr val="bg1"/>
                </a:solidFill>
              </a:defRPr>
            </a:lvl4pPr>
            <a:lvl5pPr marL="1049377" indent="-168419">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8" y="1212849"/>
            <a:ext cx="5486399" cy="2425279"/>
          </a:xfrm>
          <a:ln>
            <a:noFill/>
          </a:ln>
        </p:spPr>
        <p:txBody>
          <a:bodyPr wrap="square">
            <a:spAutoFit/>
          </a:bodyPr>
          <a:lstStyle>
            <a:lvl1pPr marL="287338" indent="-287338">
              <a:spcBef>
                <a:spcPts val="1224"/>
              </a:spcBef>
              <a:buClr>
                <a:schemeClr val="tx1"/>
              </a:buClr>
              <a:buFont typeface="Arial" pitchFamily="34" charset="0"/>
              <a:buChar char="•"/>
              <a:defRPr sz="3200">
                <a:solidFill>
                  <a:schemeClr val="bg1"/>
                </a:solidFill>
              </a:defRPr>
            </a:lvl1pPr>
            <a:lvl2pPr marL="531166" indent="-233195">
              <a:defRPr sz="2400">
                <a:solidFill>
                  <a:schemeClr val="bg1"/>
                </a:solidFill>
              </a:defRPr>
            </a:lvl2pPr>
            <a:lvl3pPr marL="699585" indent="-168419">
              <a:tabLst/>
              <a:defRPr sz="2000">
                <a:solidFill>
                  <a:schemeClr val="bg1"/>
                </a:solidFill>
              </a:defRPr>
            </a:lvl3pPr>
            <a:lvl4pPr marL="880958" indent="-181374">
              <a:defRPr>
                <a:solidFill>
                  <a:schemeClr val="bg1"/>
                </a:solidFill>
              </a:defRPr>
            </a:lvl4pPr>
            <a:lvl5pPr marL="1049377" indent="-168419">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2"/>
            <a:ext cx="11010537" cy="1553822"/>
          </a:xfrm>
        </p:spPr>
        <p:txBody>
          <a:bodyPr anchor="ctr" anchorCtr="0">
            <a:noAutofit/>
          </a:bodyPr>
          <a:lstStyle>
            <a:lvl1pPr>
              <a:lnSpc>
                <a:spcPct val="90000"/>
              </a:lnSpc>
              <a:defRPr sz="6016" b="1"/>
            </a:lvl1pPr>
          </a:lstStyle>
          <a:p>
            <a:r>
              <a:rPr lang="en-US" dirty="0" smtClean="0"/>
              <a:t>Click to edit Master title style</a:t>
            </a:r>
            <a:endParaRPr lang="en-US" dirty="0"/>
          </a:p>
        </p:txBody>
      </p:sp>
    </p:spTree>
    <p:extLst>
      <p:ext uri="{BB962C8B-B14F-4D97-AF65-F5344CB8AC3E}">
        <p14:creationId xmlns:p14="http://schemas.microsoft.com/office/powerpoint/2010/main" val="103183784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72203"/>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476642"/>
            <a:ext cx="11375537" cy="2483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449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6" y="1457220"/>
            <a:ext cx="11375537" cy="2483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5192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0" y="1476626"/>
            <a:ext cx="5597872" cy="2628334"/>
          </a:xfrm>
        </p:spPr>
        <p:txBody>
          <a:bodyPr/>
          <a:lstStyle>
            <a:lvl1pPr marL="420867" indent="-420867">
              <a:lnSpc>
                <a:spcPct val="90000"/>
              </a:lnSpc>
              <a:defRPr sz="3569"/>
            </a:lvl1pPr>
            <a:lvl2pPr marL="833552" indent="-402861">
              <a:lnSpc>
                <a:spcPct val="90000"/>
              </a:lnSpc>
              <a:defRPr sz="2957"/>
            </a:lvl2pPr>
            <a:lvl3pPr marL="1180728" indent="-357000">
              <a:lnSpc>
                <a:spcPct val="90000"/>
              </a:lnSpc>
              <a:defRPr sz="2447"/>
            </a:lvl3pPr>
            <a:lvl4pPr marL="1519716" indent="-338989">
              <a:lnSpc>
                <a:spcPct val="90000"/>
              </a:lnSpc>
              <a:defRPr sz="2141"/>
            </a:lvl4pPr>
            <a:lvl5pPr marL="1876723" indent="-347177">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3" y="1476626"/>
            <a:ext cx="5597872" cy="2628334"/>
          </a:xfrm>
        </p:spPr>
        <p:txBody>
          <a:bodyPr/>
          <a:lstStyle>
            <a:lvl1pPr marL="430696" indent="-430696">
              <a:lnSpc>
                <a:spcPct val="90000"/>
              </a:lnSpc>
              <a:defRPr sz="3569"/>
            </a:lvl1pPr>
            <a:lvl2pPr marL="833552" indent="-420867">
              <a:lnSpc>
                <a:spcPct val="90000"/>
              </a:lnSpc>
              <a:defRPr sz="2957"/>
            </a:lvl2pPr>
            <a:lvl3pPr marL="1190557" indent="-375011">
              <a:lnSpc>
                <a:spcPct val="90000"/>
              </a:lnSpc>
              <a:defRPr sz="2447"/>
            </a:lvl3pPr>
            <a:lvl4pPr marL="1519716" indent="-329162">
              <a:lnSpc>
                <a:spcPct val="90000"/>
              </a:lnSpc>
              <a:defRPr sz="2141"/>
            </a:lvl4pPr>
            <a:lvl5pPr marL="1876723" indent="-338989">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80484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0" y="917308"/>
            <a:ext cx="5597872" cy="875496"/>
          </a:xfrm>
        </p:spPr>
        <p:txBody>
          <a:bodyPr anchor="b"/>
          <a:lstStyle>
            <a:lvl1pPr marL="0" indent="0">
              <a:lnSpc>
                <a:spcPct val="90000"/>
              </a:lnSpc>
              <a:spcBef>
                <a:spcPts val="0"/>
              </a:spcBef>
              <a:buNone/>
              <a:defRPr sz="3161" b="1"/>
            </a:lvl1pPr>
            <a:lvl2pPr marL="565965" indent="0">
              <a:buNone/>
              <a:defRPr sz="2447" b="1"/>
            </a:lvl2pPr>
            <a:lvl3pPr marL="1131932" indent="0">
              <a:buNone/>
              <a:defRPr sz="2141" b="1"/>
            </a:lvl3pPr>
            <a:lvl4pPr marL="1697891" indent="0">
              <a:buNone/>
              <a:defRPr sz="1937" b="1"/>
            </a:lvl4pPr>
            <a:lvl5pPr marL="2263854" indent="0">
              <a:buNone/>
              <a:defRPr sz="1937" b="1"/>
            </a:lvl5pPr>
            <a:lvl6pPr marL="2829824" indent="0">
              <a:buNone/>
              <a:defRPr sz="1937" b="1"/>
            </a:lvl6pPr>
            <a:lvl7pPr marL="3395781" indent="0">
              <a:buNone/>
              <a:defRPr sz="1937" b="1"/>
            </a:lvl7pPr>
            <a:lvl8pPr marL="3961746" indent="0">
              <a:buNone/>
              <a:defRPr sz="1937" b="1"/>
            </a:lvl8pPr>
            <a:lvl9pPr marL="4527708" indent="0">
              <a:buNone/>
              <a:defRPr sz="1937" b="1"/>
            </a:lvl9pPr>
          </a:lstStyle>
          <a:p>
            <a:pPr lvl="0"/>
            <a:r>
              <a:rPr lang="en-US" smtClean="0"/>
              <a:t>Click to edit Master text styles</a:t>
            </a:r>
          </a:p>
        </p:txBody>
      </p:sp>
      <p:sp>
        <p:nvSpPr>
          <p:cNvPr id="4" name="Content Placeholder 3"/>
          <p:cNvSpPr>
            <a:spLocks noGrp="1"/>
          </p:cNvSpPr>
          <p:nvPr>
            <p:ph sz="half" idx="2"/>
          </p:nvPr>
        </p:nvSpPr>
        <p:spPr>
          <a:xfrm>
            <a:off x="518189" y="2176083"/>
            <a:ext cx="5596414" cy="1933647"/>
          </a:xfrm>
        </p:spPr>
        <p:txBody>
          <a:bodyPr/>
          <a:lstStyle>
            <a:lvl1pPr marL="348816" indent="-348816">
              <a:defRPr sz="2957"/>
            </a:lvl1pPr>
            <a:lvl2pPr marL="695993" indent="-329162">
              <a:defRPr sz="2447"/>
            </a:lvl2pPr>
            <a:lvl3pPr marL="1007139" indent="-301325">
              <a:defRPr sz="2141"/>
            </a:lvl3pPr>
            <a:lvl4pPr marL="1300274" indent="-283311">
              <a:defRPr sz="2141"/>
            </a:lvl4pPr>
            <a:lvl5pPr marL="1583593" indent="-255469">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3" y="917308"/>
            <a:ext cx="5597872" cy="875496"/>
          </a:xfrm>
        </p:spPr>
        <p:txBody>
          <a:bodyPr anchor="b"/>
          <a:lstStyle>
            <a:lvl1pPr marL="0" indent="0">
              <a:lnSpc>
                <a:spcPct val="90000"/>
              </a:lnSpc>
              <a:spcBef>
                <a:spcPts val="0"/>
              </a:spcBef>
              <a:buNone/>
              <a:defRPr sz="3161" b="1"/>
            </a:lvl1pPr>
            <a:lvl2pPr marL="565965" indent="0">
              <a:buNone/>
              <a:defRPr sz="2447" b="1"/>
            </a:lvl2pPr>
            <a:lvl3pPr marL="1131932" indent="0">
              <a:buNone/>
              <a:defRPr sz="2141" b="1"/>
            </a:lvl3pPr>
            <a:lvl4pPr marL="1697891" indent="0">
              <a:buNone/>
              <a:defRPr sz="1937" b="1"/>
            </a:lvl4pPr>
            <a:lvl5pPr marL="2263854" indent="0">
              <a:buNone/>
              <a:defRPr sz="1937" b="1"/>
            </a:lvl5pPr>
            <a:lvl6pPr marL="2829824" indent="0">
              <a:buNone/>
              <a:defRPr sz="1937" b="1"/>
            </a:lvl6pPr>
            <a:lvl7pPr marL="3395781" indent="0">
              <a:buNone/>
              <a:defRPr sz="1937" b="1"/>
            </a:lvl7pPr>
            <a:lvl8pPr marL="3961746" indent="0">
              <a:buNone/>
              <a:defRPr sz="1937" b="1"/>
            </a:lvl8pPr>
            <a:lvl9pPr marL="4527708" indent="0">
              <a:buNone/>
              <a:defRPr sz="1937" b="1"/>
            </a:lvl9pPr>
          </a:lstStyle>
          <a:p>
            <a:pPr lvl="0"/>
            <a:r>
              <a:rPr lang="en-US" smtClean="0"/>
              <a:t>Click to edit Master text styles</a:t>
            </a:r>
          </a:p>
        </p:txBody>
      </p:sp>
      <p:sp>
        <p:nvSpPr>
          <p:cNvPr id="6" name="Content Placeholder 5"/>
          <p:cNvSpPr>
            <a:spLocks noGrp="1"/>
          </p:cNvSpPr>
          <p:nvPr>
            <p:ph sz="quarter" idx="4"/>
          </p:nvPr>
        </p:nvSpPr>
        <p:spPr>
          <a:xfrm>
            <a:off x="6307323" y="2176091"/>
            <a:ext cx="5597872" cy="1933647"/>
          </a:xfrm>
        </p:spPr>
        <p:txBody>
          <a:bodyPr/>
          <a:lstStyle>
            <a:lvl1pPr marL="366825" indent="-366825">
              <a:defRPr sz="2957"/>
            </a:lvl1pPr>
            <a:lvl2pPr marL="705818" indent="-338989">
              <a:defRPr sz="2447"/>
            </a:lvl2pPr>
            <a:lvl3pPr marL="1016966" indent="-302965">
              <a:defRPr sz="2141"/>
            </a:lvl3pPr>
            <a:lvl4pPr marL="1300274" indent="-293137">
              <a:defRPr sz="2141"/>
            </a:lvl4pPr>
            <a:lvl5pPr marL="1583593" indent="-273477">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63890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0332806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42"/>
            <a:ext cx="11375535" cy="248397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3982023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5"/>
            <a:ext cx="11162600" cy="460677"/>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06711485"/>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9.png"/><Relationship Id="rId5" Type="http://schemas.openxmlformats.org/officeDocument/2006/relationships/slideLayout" Target="../slideLayouts/slideLayout28.xml"/><Relationship Id="rId10" Type="http://schemas.openxmlformats.org/officeDocument/2006/relationships/image" Target="../media/image8.png"/><Relationship Id="rId4" Type="http://schemas.openxmlformats.org/officeDocument/2006/relationships/slideLayout" Target="../slideLayouts/slideLayout2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9.png"/><Relationship Id="rId4" Type="http://schemas.openxmlformats.org/officeDocument/2006/relationships/slideLayout" Target="../slideLayouts/slideLayout35.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9.png"/><Relationship Id="rId4" Type="http://schemas.openxmlformats.org/officeDocument/2006/relationships/slideLayout" Target="../slideLayouts/slideLayout42.xml"/><Relationship Id="rId9"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9.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image" Target="../media/image8.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5.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9.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8.png"/><Relationship Id="rId5" Type="http://schemas.openxmlformats.org/officeDocument/2006/relationships/slideLayout" Target="../slideLayouts/slideLayout60.xml"/><Relationship Id="rId10" Type="http://schemas.openxmlformats.org/officeDocument/2006/relationships/theme" Target="../theme/theme6.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theme" Target="../theme/theme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9.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8.png"/><Relationship Id="rId5" Type="http://schemas.openxmlformats.org/officeDocument/2006/relationships/slideLayout" Target="../slideLayouts/slideLayout93.xml"/><Relationship Id="rId10" Type="http://schemas.openxmlformats.org/officeDocument/2006/relationships/theme" Target="../theme/theme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87" r:id="rId1"/>
    <p:sldLayoutId id="2147484236" r:id="rId2"/>
    <p:sldLayoutId id="2147484240" r:id="rId3"/>
    <p:sldLayoutId id="2147484340" r:id="rId4"/>
    <p:sldLayoutId id="2147484342" r:id="rId5"/>
    <p:sldLayoutId id="2147484241" r:id="rId6"/>
    <p:sldLayoutId id="2147484362" r:id="rId7"/>
    <p:sldLayoutId id="2147484244" r:id="rId8"/>
    <p:sldLayoutId id="2147484245" r:id="rId9"/>
    <p:sldLayoutId id="2147484247" r:id="rId10"/>
    <p:sldLayoutId id="2147484249" r:id="rId11"/>
    <p:sldLayoutId id="2147484337" r:id="rId12"/>
    <p:sldLayoutId id="2147484338" r:id="rId13"/>
    <p:sldLayoutId id="2147484250" r:id="rId14"/>
    <p:sldLayoutId id="2147484264" r:id="rId15"/>
    <p:sldLayoutId id="2147484252" r:id="rId16"/>
    <p:sldLayoutId id="2147484253" r:id="rId17"/>
    <p:sldLayoutId id="2147484254" r:id="rId18"/>
    <p:sldLayoutId id="2147484339" r:id="rId19"/>
    <p:sldLayoutId id="2147484261" r:id="rId20"/>
    <p:sldLayoutId id="2147484263" r:id="rId21"/>
    <p:sldLayoutId id="2147484341" r:id="rId22"/>
    <p:sldLayoutId id="2147484343"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4805682"/>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61" r:id="rId8"/>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10"/>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1"/>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1"/>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1"/>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1"/>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836429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9"/>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0"/>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0"/>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325671"/>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9"/>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0"/>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0"/>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3275264"/>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12"/>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3"/>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3"/>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3"/>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3"/>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62609"/>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29"/>
            <a:ext cx="11375535" cy="24839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52495"/>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Lst>
  <p:transition>
    <p:fade/>
  </p:transition>
  <p:timing>
    <p:tnLst>
      <p:par>
        <p:cTn id="1" dur="indefinite" restart="never" nodeType="tmRoot"/>
      </p:par>
    </p:tnLst>
  </p:timing>
  <p:txStyles>
    <p:titleStyle>
      <a:lvl1pPr algn="l" defTabSz="1132725" rtl="0" eaLnBrk="1" latinLnBrk="0" hangingPunct="1">
        <a:lnSpc>
          <a:spcPct val="90000"/>
        </a:lnSpc>
        <a:spcBef>
          <a:spcPct val="0"/>
        </a:spcBef>
        <a:buNone/>
        <a:defRPr lang="en-US" sz="5506" b="0" kern="1200" cap="none" spc="-123"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70317" indent="-570317" algn="l" defTabSz="1132725" rtl="0" eaLnBrk="1" latinLnBrk="0" hangingPunct="1">
        <a:lnSpc>
          <a:spcPct val="90000"/>
        </a:lnSpc>
        <a:spcBef>
          <a:spcPct val="20000"/>
        </a:spcBef>
        <a:buSzPct val="90000"/>
        <a:buFontTx/>
        <a:buBlip>
          <a:blip r:embed="rId11"/>
        </a:buBlip>
        <a:defRPr sz="3977" kern="1200">
          <a:gradFill>
            <a:gsLst>
              <a:gs pos="0">
                <a:schemeClr val="tx1"/>
              </a:gs>
              <a:gs pos="86000">
                <a:schemeClr val="tx1"/>
              </a:gs>
            </a:gsLst>
            <a:lin ang="5400000" scaled="0"/>
          </a:gradFill>
          <a:latin typeface="Segoe Light" charset="0"/>
          <a:ea typeface="+mn-ea"/>
          <a:cs typeface="+mn-cs"/>
        </a:defRPr>
      </a:lvl1pPr>
      <a:lvl2pPr marL="1060003" indent="-489685" algn="l" defTabSz="1132725" rtl="0" eaLnBrk="1" latinLnBrk="0" hangingPunct="1">
        <a:lnSpc>
          <a:spcPct val="90000"/>
        </a:lnSpc>
        <a:spcBef>
          <a:spcPct val="20000"/>
        </a:spcBef>
        <a:buSzPct val="90000"/>
        <a:buFontTx/>
        <a:buBlip>
          <a:blip r:embed="rId12"/>
        </a:buBlip>
        <a:defRPr sz="3569" kern="1200">
          <a:gradFill>
            <a:gsLst>
              <a:gs pos="0">
                <a:schemeClr val="tx1"/>
              </a:gs>
              <a:gs pos="86000">
                <a:schemeClr val="tx1"/>
              </a:gs>
            </a:gsLst>
            <a:lin ang="5400000" scaled="0"/>
          </a:gradFill>
          <a:latin typeface="Segoe Light" charset="0"/>
          <a:ea typeface="+mn-ea"/>
          <a:cs typeface="+mn-cs"/>
        </a:defRPr>
      </a:lvl2pPr>
      <a:lvl3pPr marL="1559522" indent="-499517" algn="l" defTabSz="1132725" rtl="0" eaLnBrk="1" latinLnBrk="0" hangingPunct="1">
        <a:lnSpc>
          <a:spcPct val="90000"/>
        </a:lnSpc>
        <a:spcBef>
          <a:spcPct val="20000"/>
        </a:spcBef>
        <a:buSzPct val="90000"/>
        <a:buFontTx/>
        <a:buBlip>
          <a:blip r:embed="rId12"/>
        </a:buBlip>
        <a:defRPr sz="2957" kern="1200">
          <a:gradFill>
            <a:gsLst>
              <a:gs pos="0">
                <a:schemeClr val="tx1"/>
              </a:gs>
              <a:gs pos="86000">
                <a:schemeClr val="tx1"/>
              </a:gs>
            </a:gsLst>
            <a:lin ang="5400000" scaled="0"/>
          </a:gradFill>
          <a:latin typeface="Segoe Light" charset="0"/>
          <a:ea typeface="+mn-ea"/>
          <a:cs typeface="+mn-cs"/>
        </a:defRPr>
      </a:lvl3pPr>
      <a:lvl4pPr marL="1988244" indent="-428720" algn="l" defTabSz="1132725"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4pPr>
      <a:lvl5pPr marL="2405164" indent="-416922" algn="l" defTabSz="1132725"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5pPr>
      <a:lvl6pPr marL="3114985"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6pPr>
      <a:lvl7pPr marL="368134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7pPr>
      <a:lvl8pPr marL="4247707"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8pPr>
      <a:lvl9pPr marL="481406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9pPr>
    </p:bodyStyle>
    <p:otherStyle>
      <a:defPPr>
        <a:defRPr lang="en-US"/>
      </a:defPPr>
      <a:lvl1pPr marL="0" algn="l" defTabSz="1132725" rtl="0" eaLnBrk="1" latinLnBrk="0" hangingPunct="1">
        <a:defRPr sz="2141" kern="1200">
          <a:solidFill>
            <a:schemeClr val="tx1"/>
          </a:solidFill>
          <a:latin typeface="+mn-lt"/>
          <a:ea typeface="+mn-ea"/>
          <a:cs typeface="+mn-cs"/>
        </a:defRPr>
      </a:lvl1pPr>
      <a:lvl2pPr marL="566361" algn="l" defTabSz="1132725" rtl="0" eaLnBrk="1" latinLnBrk="0" hangingPunct="1">
        <a:defRPr sz="2141" kern="1200">
          <a:solidFill>
            <a:schemeClr val="tx1"/>
          </a:solidFill>
          <a:latin typeface="+mn-lt"/>
          <a:ea typeface="+mn-ea"/>
          <a:cs typeface="+mn-cs"/>
        </a:defRPr>
      </a:lvl2pPr>
      <a:lvl3pPr marL="1132725" algn="l" defTabSz="1132725" rtl="0" eaLnBrk="1" latinLnBrk="0" hangingPunct="1">
        <a:defRPr sz="2141" kern="1200">
          <a:solidFill>
            <a:schemeClr val="tx1"/>
          </a:solidFill>
          <a:latin typeface="+mn-lt"/>
          <a:ea typeface="+mn-ea"/>
          <a:cs typeface="+mn-cs"/>
        </a:defRPr>
      </a:lvl3pPr>
      <a:lvl4pPr marL="1699084" algn="l" defTabSz="1132725" rtl="0" eaLnBrk="1" latinLnBrk="0" hangingPunct="1">
        <a:defRPr sz="2141" kern="1200">
          <a:solidFill>
            <a:schemeClr val="tx1"/>
          </a:solidFill>
          <a:latin typeface="+mn-lt"/>
          <a:ea typeface="+mn-ea"/>
          <a:cs typeface="+mn-cs"/>
        </a:defRPr>
      </a:lvl4pPr>
      <a:lvl5pPr marL="2265443" algn="l" defTabSz="1132725" rtl="0" eaLnBrk="1" latinLnBrk="0" hangingPunct="1">
        <a:defRPr sz="2141" kern="1200">
          <a:solidFill>
            <a:schemeClr val="tx1"/>
          </a:solidFill>
          <a:latin typeface="+mn-lt"/>
          <a:ea typeface="+mn-ea"/>
          <a:cs typeface="+mn-cs"/>
        </a:defRPr>
      </a:lvl5pPr>
      <a:lvl6pPr marL="2831809" algn="l" defTabSz="1132725" rtl="0" eaLnBrk="1" latinLnBrk="0" hangingPunct="1">
        <a:defRPr sz="2141" kern="1200">
          <a:solidFill>
            <a:schemeClr val="tx1"/>
          </a:solidFill>
          <a:latin typeface="+mn-lt"/>
          <a:ea typeface="+mn-ea"/>
          <a:cs typeface="+mn-cs"/>
        </a:defRPr>
      </a:lvl6pPr>
      <a:lvl7pPr marL="3398166" algn="l" defTabSz="1132725" rtl="0" eaLnBrk="1" latinLnBrk="0" hangingPunct="1">
        <a:defRPr sz="2141" kern="1200">
          <a:solidFill>
            <a:schemeClr val="tx1"/>
          </a:solidFill>
          <a:latin typeface="+mn-lt"/>
          <a:ea typeface="+mn-ea"/>
          <a:cs typeface="+mn-cs"/>
        </a:defRPr>
      </a:lvl7pPr>
      <a:lvl8pPr marL="3964527" algn="l" defTabSz="1132725" rtl="0" eaLnBrk="1" latinLnBrk="0" hangingPunct="1">
        <a:defRPr sz="2141" kern="1200">
          <a:solidFill>
            <a:schemeClr val="tx1"/>
          </a:solidFill>
          <a:latin typeface="+mn-lt"/>
          <a:ea typeface="+mn-ea"/>
          <a:cs typeface="+mn-cs"/>
        </a:defRPr>
      </a:lvl8pPr>
      <a:lvl9pPr marL="4530887" algn="l" defTabSz="1132725" rtl="0" eaLnBrk="1" latinLnBrk="0" hangingPunct="1">
        <a:defRPr sz="21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6939" y="233151"/>
            <a:ext cx="11162600" cy="77220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36938" y="1832825"/>
            <a:ext cx="11162602" cy="4421772"/>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55152222"/>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Lst>
  <p:transition spd="slow">
    <p:push dir="u"/>
  </p:transition>
  <p:timing>
    <p:tnLst>
      <p:par>
        <p:cTn id="1" dur="indefinite" restart="never" nodeType="tmRoot"/>
      </p:par>
    </p:tnLst>
  </p:timing>
  <p:txStyles>
    <p:titleStyle>
      <a:lvl1pPr algn="l" defTabSz="932128" rtl="0" eaLnBrk="1" latinLnBrk="0" hangingPunct="1">
        <a:lnSpc>
          <a:spcPct val="90000"/>
        </a:lnSpc>
        <a:spcBef>
          <a:spcPct val="0"/>
        </a:spcBef>
        <a:buNone/>
        <a:defRPr lang="en-US" sz="5572" b="0" kern="1200" cap="none" spc="-102" baseline="0" dirty="0" smtClean="0">
          <a:ln w="3175">
            <a:noFill/>
          </a:ln>
          <a:solidFill>
            <a:srgbClr val="555555"/>
          </a:solidFill>
          <a:effectLst/>
          <a:latin typeface="Segoe UI Light" pitchFamily="34" charset="0"/>
          <a:ea typeface="+mn-ea"/>
          <a:cs typeface="Arial" charset="0"/>
        </a:defRPr>
      </a:lvl1pPr>
    </p:titleStyle>
    <p:bodyStyle>
      <a:lvl1pPr marL="0" indent="0" algn="l" defTabSz="932128" rtl="0" eaLnBrk="1" latinLnBrk="0" hangingPunct="1">
        <a:lnSpc>
          <a:spcPct val="90000"/>
        </a:lnSpc>
        <a:spcBef>
          <a:spcPct val="20000"/>
        </a:spcBef>
        <a:buSzPct val="90000"/>
        <a:buFont typeface="Wingdings" pitchFamily="2" charset="2"/>
        <a:buNone/>
        <a:defRPr sz="4077" kern="1200">
          <a:solidFill>
            <a:schemeClr val="tx1">
              <a:lumMod val="75000"/>
            </a:schemeClr>
          </a:solidFill>
          <a:latin typeface="+mj-lt"/>
          <a:ea typeface="+mn-ea"/>
          <a:cs typeface="+mn-cs"/>
        </a:defRPr>
      </a:lvl1pPr>
      <a:lvl2pPr marL="0" indent="0" algn="l" defTabSz="932128" rtl="0" eaLnBrk="1" latinLnBrk="0" hangingPunct="1">
        <a:lnSpc>
          <a:spcPct val="90000"/>
        </a:lnSpc>
        <a:spcBef>
          <a:spcPct val="20000"/>
        </a:spcBef>
        <a:buSzPct val="90000"/>
        <a:buFont typeface="Wingdings" pitchFamily="2" charset="2"/>
        <a:buNone/>
        <a:tabLst>
          <a:tab pos="642483" algn="l"/>
        </a:tabLst>
        <a:defRPr sz="2038" kern="1200">
          <a:solidFill>
            <a:schemeClr val="tx1">
              <a:lumMod val="75000"/>
            </a:schemeClr>
          </a:solidFill>
          <a:latin typeface="+mn-lt"/>
          <a:ea typeface="+mn-ea"/>
          <a:cs typeface="+mn-cs"/>
        </a:defRPr>
      </a:lvl2pPr>
      <a:lvl3pPr marL="241640" indent="-241640" algn="l" defTabSz="932128" rtl="0" eaLnBrk="1" latinLnBrk="0" hangingPunct="1">
        <a:lnSpc>
          <a:spcPct val="90000"/>
        </a:lnSpc>
        <a:spcBef>
          <a:spcPct val="20000"/>
        </a:spcBef>
        <a:buSzPct val="90000"/>
        <a:buFont typeface="Wingdings" pitchFamily="2" charset="2"/>
        <a:buChar char="§"/>
        <a:defRPr sz="2038" kern="1200">
          <a:solidFill>
            <a:schemeClr val="tx1">
              <a:lumMod val="75000"/>
            </a:schemeClr>
          </a:solidFill>
          <a:latin typeface="+mn-lt"/>
          <a:ea typeface="+mn-ea"/>
          <a:cs typeface="+mn-cs"/>
        </a:defRPr>
      </a:lvl3pPr>
      <a:lvl4pPr marL="1511531" indent="-228186" algn="l" defTabSz="932128" rtl="0" eaLnBrk="1" latinLnBrk="0" hangingPunct="1">
        <a:lnSpc>
          <a:spcPct val="90000"/>
        </a:lnSpc>
        <a:spcBef>
          <a:spcPct val="20000"/>
        </a:spcBef>
        <a:buSzPct val="90000"/>
        <a:buFont typeface="Wingdings" pitchFamily="2" charset="2"/>
        <a:buChar char="§"/>
        <a:tabLst>
          <a:tab pos="932165" algn="l"/>
        </a:tabLst>
        <a:defRPr sz="203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6191" indent="-234661" algn="l" defTabSz="932128" rtl="0" eaLnBrk="1" latinLnBrk="0" hangingPunct="1">
        <a:lnSpc>
          <a:spcPct val="90000"/>
        </a:lnSpc>
        <a:spcBef>
          <a:spcPct val="20000"/>
        </a:spcBef>
        <a:buSzPct val="90000"/>
        <a:buFont typeface="Wingdings" pitchFamily="2" charset="2"/>
        <a:buChar char="§"/>
        <a:defRPr sz="203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3351"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29416"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495479"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3961543"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32128" rtl="0" eaLnBrk="1" latinLnBrk="0" hangingPunct="1">
        <a:defRPr sz="1903" kern="1200">
          <a:solidFill>
            <a:schemeClr val="tx1"/>
          </a:solidFill>
          <a:latin typeface="+mn-lt"/>
          <a:ea typeface="+mn-ea"/>
          <a:cs typeface="+mn-cs"/>
        </a:defRPr>
      </a:lvl1pPr>
      <a:lvl2pPr marL="466064" algn="l" defTabSz="932128" rtl="0" eaLnBrk="1" latinLnBrk="0" hangingPunct="1">
        <a:defRPr sz="1903" kern="1200">
          <a:solidFill>
            <a:schemeClr val="tx1"/>
          </a:solidFill>
          <a:latin typeface="+mn-lt"/>
          <a:ea typeface="+mn-ea"/>
          <a:cs typeface="+mn-cs"/>
        </a:defRPr>
      </a:lvl2pPr>
      <a:lvl3pPr marL="932128" algn="l" defTabSz="932128" rtl="0" eaLnBrk="1" latinLnBrk="0" hangingPunct="1">
        <a:defRPr sz="1903" kern="1200">
          <a:solidFill>
            <a:schemeClr val="tx1"/>
          </a:solidFill>
          <a:latin typeface="+mn-lt"/>
          <a:ea typeface="+mn-ea"/>
          <a:cs typeface="+mn-cs"/>
        </a:defRPr>
      </a:lvl3pPr>
      <a:lvl4pPr marL="1398191" algn="l" defTabSz="932128" rtl="0" eaLnBrk="1" latinLnBrk="0" hangingPunct="1">
        <a:defRPr sz="1903" kern="1200">
          <a:solidFill>
            <a:schemeClr val="tx1"/>
          </a:solidFill>
          <a:latin typeface="+mn-lt"/>
          <a:ea typeface="+mn-ea"/>
          <a:cs typeface="+mn-cs"/>
        </a:defRPr>
      </a:lvl4pPr>
      <a:lvl5pPr marL="1864255" algn="l" defTabSz="932128" rtl="0" eaLnBrk="1" latinLnBrk="0" hangingPunct="1">
        <a:defRPr sz="1903" kern="1200">
          <a:solidFill>
            <a:schemeClr val="tx1"/>
          </a:solidFill>
          <a:latin typeface="+mn-lt"/>
          <a:ea typeface="+mn-ea"/>
          <a:cs typeface="+mn-cs"/>
        </a:defRPr>
      </a:lvl5pPr>
      <a:lvl6pPr marL="2330319" algn="l" defTabSz="932128" rtl="0" eaLnBrk="1" latinLnBrk="0" hangingPunct="1">
        <a:defRPr sz="1903" kern="1200">
          <a:solidFill>
            <a:schemeClr val="tx1"/>
          </a:solidFill>
          <a:latin typeface="+mn-lt"/>
          <a:ea typeface="+mn-ea"/>
          <a:cs typeface="+mn-cs"/>
        </a:defRPr>
      </a:lvl6pPr>
      <a:lvl7pPr marL="2796383" algn="l" defTabSz="932128" rtl="0" eaLnBrk="1" latinLnBrk="0" hangingPunct="1">
        <a:defRPr sz="1903" kern="1200">
          <a:solidFill>
            <a:schemeClr val="tx1"/>
          </a:solidFill>
          <a:latin typeface="+mn-lt"/>
          <a:ea typeface="+mn-ea"/>
          <a:cs typeface="+mn-cs"/>
        </a:defRPr>
      </a:lvl7pPr>
      <a:lvl8pPr marL="3262447" algn="l" defTabSz="932128" rtl="0" eaLnBrk="1" latinLnBrk="0" hangingPunct="1">
        <a:defRPr sz="1903" kern="1200">
          <a:solidFill>
            <a:schemeClr val="tx1"/>
          </a:solidFill>
          <a:latin typeface="+mn-lt"/>
          <a:ea typeface="+mn-ea"/>
          <a:cs typeface="+mn-cs"/>
        </a:defRPr>
      </a:lvl8pPr>
      <a:lvl9pPr marL="3728511" algn="l" defTabSz="932128"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72203"/>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42"/>
            <a:ext cx="11375535" cy="24839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5823076"/>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7" r:id="rId8"/>
    <p:sldLayoutId id="2147484428" r:id="rId9"/>
  </p:sldLayoutIdLst>
  <p:transition>
    <p:fade/>
  </p:transition>
  <p:timing>
    <p:tnLst>
      <p:par>
        <p:cTn id="1" dur="indefinite" restart="never" nodeType="tmRoot"/>
      </p:par>
    </p:tnLst>
  </p:timing>
  <p:txStyles>
    <p:titleStyle>
      <a:lvl1pPr algn="l" defTabSz="1131932" rtl="0" eaLnBrk="1" latinLnBrk="0" hangingPunct="1">
        <a:lnSpc>
          <a:spcPct val="90000"/>
        </a:lnSpc>
        <a:spcBef>
          <a:spcPct val="0"/>
        </a:spcBef>
        <a:buNone/>
        <a:defRPr lang="en-US" sz="5608" b="0" kern="1200" cap="none" spc="-123"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69912" indent="-569912" algn="l" defTabSz="1131932" rtl="0" eaLnBrk="1" latinLnBrk="0" hangingPunct="1">
        <a:lnSpc>
          <a:spcPct val="90000"/>
        </a:lnSpc>
        <a:spcBef>
          <a:spcPct val="20000"/>
        </a:spcBef>
        <a:buSzPct val="90000"/>
        <a:buFontTx/>
        <a:buBlip>
          <a:blip r:embed="rId11"/>
        </a:buBlip>
        <a:defRPr sz="3977" kern="1200">
          <a:gradFill>
            <a:gsLst>
              <a:gs pos="0">
                <a:schemeClr val="tx1"/>
              </a:gs>
              <a:gs pos="86000">
                <a:schemeClr val="tx1"/>
              </a:gs>
            </a:gsLst>
            <a:lin ang="5400000" scaled="0"/>
          </a:gradFill>
          <a:latin typeface="Segoe Light" charset="0"/>
          <a:ea typeface="+mn-ea"/>
          <a:cs typeface="+mn-cs"/>
        </a:defRPr>
      </a:lvl1pPr>
      <a:lvl2pPr marL="1059254" indent="-489342" algn="l" defTabSz="1131932" rtl="0" eaLnBrk="1" latinLnBrk="0" hangingPunct="1">
        <a:lnSpc>
          <a:spcPct val="90000"/>
        </a:lnSpc>
        <a:spcBef>
          <a:spcPct val="20000"/>
        </a:spcBef>
        <a:buSzPct val="90000"/>
        <a:buFontTx/>
        <a:buBlip>
          <a:blip r:embed="rId12"/>
        </a:buBlip>
        <a:defRPr sz="3569" kern="1200">
          <a:gradFill>
            <a:gsLst>
              <a:gs pos="0">
                <a:schemeClr val="tx1"/>
              </a:gs>
              <a:gs pos="86000">
                <a:schemeClr val="tx1"/>
              </a:gs>
            </a:gsLst>
            <a:lin ang="5400000" scaled="0"/>
          </a:gradFill>
          <a:latin typeface="Segoe Light" charset="0"/>
          <a:ea typeface="+mn-ea"/>
          <a:cs typeface="+mn-cs"/>
        </a:defRPr>
      </a:lvl2pPr>
      <a:lvl3pPr marL="1558426" indent="-499168" algn="l" defTabSz="1131932" rtl="0" eaLnBrk="1" latinLnBrk="0" hangingPunct="1">
        <a:lnSpc>
          <a:spcPct val="90000"/>
        </a:lnSpc>
        <a:spcBef>
          <a:spcPct val="20000"/>
        </a:spcBef>
        <a:buSzPct val="90000"/>
        <a:buFontTx/>
        <a:buBlip>
          <a:blip r:embed="rId12"/>
        </a:buBlip>
        <a:defRPr sz="2957" kern="1200">
          <a:gradFill>
            <a:gsLst>
              <a:gs pos="0">
                <a:schemeClr val="tx1"/>
              </a:gs>
              <a:gs pos="86000">
                <a:schemeClr val="tx1"/>
              </a:gs>
            </a:gsLst>
            <a:lin ang="5400000" scaled="0"/>
          </a:gradFill>
          <a:latin typeface="Segoe Light" charset="0"/>
          <a:ea typeface="+mn-ea"/>
          <a:cs typeface="+mn-cs"/>
        </a:defRPr>
      </a:lvl3pPr>
      <a:lvl4pPr marL="1986848" indent="-428419" algn="l" defTabSz="1131932"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4pPr>
      <a:lvl5pPr marL="2403475" indent="-416628" algn="l" defTabSz="1131932"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5pPr>
      <a:lvl6pPr marL="3112797"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6pPr>
      <a:lvl7pPr marL="3678763"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7pPr>
      <a:lvl8pPr marL="4244729"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8pPr>
      <a:lvl9pPr marL="4810693"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9pPr>
    </p:bodyStyle>
    <p:otherStyle>
      <a:defPPr>
        <a:defRPr lang="en-US"/>
      </a:defPPr>
      <a:lvl1pPr marL="0" algn="l" defTabSz="1131932" rtl="0" eaLnBrk="1" latinLnBrk="0" hangingPunct="1">
        <a:defRPr sz="2141" kern="1200">
          <a:solidFill>
            <a:schemeClr val="tx1"/>
          </a:solidFill>
          <a:latin typeface="+mn-lt"/>
          <a:ea typeface="+mn-ea"/>
          <a:cs typeface="+mn-cs"/>
        </a:defRPr>
      </a:lvl1pPr>
      <a:lvl2pPr marL="565965" algn="l" defTabSz="1131932" rtl="0" eaLnBrk="1" latinLnBrk="0" hangingPunct="1">
        <a:defRPr sz="2141" kern="1200">
          <a:solidFill>
            <a:schemeClr val="tx1"/>
          </a:solidFill>
          <a:latin typeface="+mn-lt"/>
          <a:ea typeface="+mn-ea"/>
          <a:cs typeface="+mn-cs"/>
        </a:defRPr>
      </a:lvl2pPr>
      <a:lvl3pPr marL="1131932" algn="l" defTabSz="1131932" rtl="0" eaLnBrk="1" latinLnBrk="0" hangingPunct="1">
        <a:defRPr sz="2141" kern="1200">
          <a:solidFill>
            <a:schemeClr val="tx1"/>
          </a:solidFill>
          <a:latin typeface="+mn-lt"/>
          <a:ea typeface="+mn-ea"/>
          <a:cs typeface="+mn-cs"/>
        </a:defRPr>
      </a:lvl3pPr>
      <a:lvl4pPr marL="1697891" algn="l" defTabSz="1131932" rtl="0" eaLnBrk="1" latinLnBrk="0" hangingPunct="1">
        <a:defRPr sz="2141" kern="1200">
          <a:solidFill>
            <a:schemeClr val="tx1"/>
          </a:solidFill>
          <a:latin typeface="+mn-lt"/>
          <a:ea typeface="+mn-ea"/>
          <a:cs typeface="+mn-cs"/>
        </a:defRPr>
      </a:lvl4pPr>
      <a:lvl5pPr marL="2263854" algn="l" defTabSz="1131932" rtl="0" eaLnBrk="1" latinLnBrk="0" hangingPunct="1">
        <a:defRPr sz="2141" kern="1200">
          <a:solidFill>
            <a:schemeClr val="tx1"/>
          </a:solidFill>
          <a:latin typeface="+mn-lt"/>
          <a:ea typeface="+mn-ea"/>
          <a:cs typeface="+mn-cs"/>
        </a:defRPr>
      </a:lvl5pPr>
      <a:lvl6pPr marL="2829824" algn="l" defTabSz="1131932" rtl="0" eaLnBrk="1" latinLnBrk="0" hangingPunct="1">
        <a:defRPr sz="2141" kern="1200">
          <a:solidFill>
            <a:schemeClr val="tx1"/>
          </a:solidFill>
          <a:latin typeface="+mn-lt"/>
          <a:ea typeface="+mn-ea"/>
          <a:cs typeface="+mn-cs"/>
        </a:defRPr>
      </a:lvl6pPr>
      <a:lvl7pPr marL="3395781" algn="l" defTabSz="1131932" rtl="0" eaLnBrk="1" latinLnBrk="0" hangingPunct="1">
        <a:defRPr sz="2141" kern="1200">
          <a:solidFill>
            <a:schemeClr val="tx1"/>
          </a:solidFill>
          <a:latin typeface="+mn-lt"/>
          <a:ea typeface="+mn-ea"/>
          <a:cs typeface="+mn-cs"/>
        </a:defRPr>
      </a:lvl7pPr>
      <a:lvl8pPr marL="3961746" algn="l" defTabSz="1131932" rtl="0" eaLnBrk="1" latinLnBrk="0" hangingPunct="1">
        <a:defRPr sz="2141" kern="1200">
          <a:solidFill>
            <a:schemeClr val="tx1"/>
          </a:solidFill>
          <a:latin typeface="+mn-lt"/>
          <a:ea typeface="+mn-ea"/>
          <a:cs typeface="+mn-cs"/>
        </a:defRPr>
      </a:lvl8pPr>
      <a:lvl9pPr marL="4527708" algn="l" defTabSz="1131932" rtl="0" eaLnBrk="1" latinLnBrk="0" hangingPunct="1">
        <a:defRPr sz="21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7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hyperlink" Target="http://github.com/Microsoft/visualfsharp" TargetMode="Externa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fsprojects.github.io/VisualFSharpPowerTools/" TargetMode="Externa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fsharp.org/use/ios" TargetMode="External"/><Relationship Id="rId2" Type="http://schemas.openxmlformats.org/officeDocument/2006/relationships/hyperlink" Target="http://fsharp.org/use/android" TargetMode="External"/><Relationship Id="rId1" Type="http://schemas.openxmlformats.org/officeDocument/2006/relationships/slideLayout" Target="../slideLayouts/slideLayout53.xml"/><Relationship Id="rId5" Type="http://schemas.openxmlformats.org/officeDocument/2006/relationships/hyperlink" Target="http://fsharp.org/use/mac" TargetMode="External"/><Relationship Id="rId4" Type="http://schemas.openxmlformats.org/officeDocument/2006/relationships/hyperlink" Target="http://fsharp.org/use/linu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hyperlink" Target="http://fsprojects.github.io/Paket/" TargetMode="External"/><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hyperlink" Target="http://fsharp.github.io/FAKE/" TargetMode="External"/><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hyperlink" Target="https://hub.docker.com/fsharp/fsharp" TargetMode="Externa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hyperlink" Target="https://wpdev.uservoice.com/forums/110705-universal-windows-platform/suggestions/9110134-f-support-in-net-native-for-uwp" TargetMode="Externa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csharp-repl.gif"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91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40" y="235182"/>
            <a:ext cx="11359780" cy="786931"/>
          </a:xfrm>
        </p:spPr>
        <p:txBody>
          <a:bodyPr/>
          <a:lstStyle/>
          <a:p>
            <a:r>
              <a:rPr lang="en-GB" sz="4079" dirty="0"/>
              <a:t>Example #1</a:t>
            </a:r>
            <a:r>
              <a:rPr lang="en-GB" dirty="0" smtClean="0"/>
              <a:t> </a:t>
            </a:r>
            <a:r>
              <a:rPr lang="en-GB" sz="3668" dirty="0"/>
              <a:t>(Simon Cousins, Energy Sector)</a:t>
            </a:r>
            <a:endParaRPr lang="en-GB" dirty="0"/>
          </a:p>
        </p:txBody>
      </p:sp>
      <p:sp>
        <p:nvSpPr>
          <p:cNvPr id="4" name="TextBox 3"/>
          <p:cNvSpPr txBox="1"/>
          <p:nvPr/>
        </p:nvSpPr>
        <p:spPr>
          <a:xfrm>
            <a:off x="730541" y="1639059"/>
            <a:ext cx="4048747" cy="2429510"/>
          </a:xfrm>
          <a:prstGeom prst="rect">
            <a:avLst/>
          </a:prstGeom>
          <a:noFill/>
        </p:spPr>
        <p:txBody>
          <a:bodyPr wrap="none" lIns="0" tIns="0" rIns="0" bIns="0" rtlCol="0">
            <a:spAutoFit/>
          </a:bodyPr>
          <a:lstStyle/>
          <a:p>
            <a:pPr algn="ctr" defTabSz="1131932"/>
            <a:r>
              <a:rPr lang="en-GB" sz="8963" dirty="0">
                <a:solidFill>
                  <a:srgbClr val="505050"/>
                </a:solidFill>
              </a:rPr>
              <a:t>350,000</a:t>
            </a:r>
            <a:endParaRPr lang="en-GB" sz="10864" dirty="0">
              <a:solidFill>
                <a:srgbClr val="505050"/>
              </a:solidFill>
            </a:endParaRPr>
          </a:p>
          <a:p>
            <a:pPr algn="ctr" defTabSz="1131932"/>
            <a:r>
              <a:rPr lang="en-GB" sz="3260" dirty="0">
                <a:solidFill>
                  <a:srgbClr val="505050"/>
                </a:solidFill>
                <a:latin typeface="Segoe UI Light" pitchFamily="34" charset="0"/>
              </a:rPr>
              <a:t>lines of C# OO</a:t>
            </a:r>
          </a:p>
          <a:p>
            <a:pPr algn="ctr" defTabSz="1131932"/>
            <a:r>
              <a:rPr lang="en-GB" sz="3260" dirty="0">
                <a:solidFill>
                  <a:srgbClr val="505050"/>
                </a:solidFill>
                <a:latin typeface="Segoe UI Light" pitchFamily="34" charset="0"/>
              </a:rPr>
              <a:t>by offshore team</a:t>
            </a:r>
            <a:endParaRPr lang="en-GB" sz="136" dirty="0">
              <a:solidFill>
                <a:srgbClr val="505050"/>
              </a:solidFill>
              <a:latin typeface="Segoe UI Light" pitchFamily="34" charset="0"/>
            </a:endParaRPr>
          </a:p>
        </p:txBody>
      </p:sp>
      <p:sp>
        <p:nvSpPr>
          <p:cNvPr id="5" name="TextBox 4"/>
          <p:cNvSpPr txBox="1"/>
          <p:nvPr/>
        </p:nvSpPr>
        <p:spPr>
          <a:xfrm>
            <a:off x="7067743" y="3595063"/>
            <a:ext cx="4132957" cy="2429510"/>
          </a:xfrm>
          <a:prstGeom prst="rect">
            <a:avLst/>
          </a:prstGeom>
          <a:noFill/>
        </p:spPr>
        <p:txBody>
          <a:bodyPr wrap="none" lIns="0" tIns="0" rIns="0" bIns="0" rtlCol="0">
            <a:spAutoFit/>
          </a:bodyPr>
          <a:lstStyle/>
          <a:p>
            <a:pPr algn="ctr" defTabSz="1131932"/>
            <a:r>
              <a:rPr lang="en-GB" sz="8963" dirty="0">
                <a:solidFill>
                  <a:srgbClr val="505050"/>
                </a:solidFill>
              </a:rPr>
              <a:t>30,000</a:t>
            </a:r>
            <a:endParaRPr lang="en-GB" sz="10864" dirty="0">
              <a:solidFill>
                <a:srgbClr val="505050"/>
              </a:solidFill>
            </a:endParaRPr>
          </a:p>
          <a:p>
            <a:pPr algn="ctr" defTabSz="1131932"/>
            <a:r>
              <a:rPr lang="en-GB" sz="3260" dirty="0">
                <a:solidFill>
                  <a:srgbClr val="505050"/>
                </a:solidFill>
                <a:latin typeface="Segoe UI Light" pitchFamily="34" charset="0"/>
              </a:rPr>
              <a:t>lines of robust F#, with </a:t>
            </a:r>
          </a:p>
          <a:p>
            <a:pPr algn="ctr" defTabSz="1131932"/>
            <a:r>
              <a:rPr lang="en-GB" sz="3260" dirty="0">
                <a:solidFill>
                  <a:srgbClr val="505050"/>
                </a:solidFill>
                <a:latin typeface="Segoe UI Light" pitchFamily="34" charset="0"/>
              </a:rPr>
              <a:t>parallel +more features</a:t>
            </a:r>
            <a:endParaRPr lang="en-GB" sz="136" dirty="0">
              <a:solidFill>
                <a:srgbClr val="505050"/>
              </a:solidFill>
              <a:latin typeface="Segoe UI Light" pitchFamily="34" charset="0"/>
            </a:endParaRPr>
          </a:p>
        </p:txBody>
      </p:sp>
      <p:sp>
        <p:nvSpPr>
          <p:cNvPr id="6" name="TextBox 5"/>
          <p:cNvSpPr txBox="1"/>
          <p:nvPr/>
        </p:nvSpPr>
        <p:spPr>
          <a:xfrm>
            <a:off x="227860" y="5977779"/>
            <a:ext cx="5054109" cy="880362"/>
          </a:xfrm>
          <a:prstGeom prst="rect">
            <a:avLst/>
          </a:prstGeom>
          <a:noFill/>
        </p:spPr>
        <p:txBody>
          <a:bodyPr wrap="square" lIns="0" tIns="0" rIns="0" bIns="0" rtlCol="0">
            <a:spAutoFit/>
          </a:bodyPr>
          <a:lstStyle/>
          <a:p>
            <a:pPr defTabSz="1131932"/>
            <a:r>
              <a:rPr lang="en-GB" sz="1122" dirty="0">
                <a:solidFill>
                  <a:srgbClr val="505050"/>
                </a:solidFill>
              </a:rPr>
              <a:t>An application to evaluate the revenue due from </a:t>
            </a:r>
            <a:r>
              <a:rPr lang="en-GB" sz="1122" dirty="0">
                <a:solidFill>
                  <a:srgbClr val="505050"/>
                </a:solidFill>
                <a:hlinkClick r:id="rId2"/>
              </a:rPr>
              <a:t>Balancing Services</a:t>
            </a:r>
            <a:r>
              <a:rPr lang="en-GB" sz="1122" dirty="0">
                <a:solidFill>
                  <a:srgbClr val="505050"/>
                </a:solidFill>
              </a:rPr>
              <a:t> contracts in the UK energy industry</a:t>
            </a:r>
          </a:p>
          <a:p>
            <a:pPr defTabSz="1131932"/>
            <a:endParaRPr lang="en-GB" sz="1122" dirty="0">
              <a:solidFill>
                <a:srgbClr val="505050"/>
              </a:solidFill>
            </a:endParaRPr>
          </a:p>
          <a:p>
            <a:pPr defTabSz="1131932"/>
            <a:r>
              <a:rPr lang="en-GB" sz="1122" dirty="0">
                <a:solidFill>
                  <a:srgbClr val="505050"/>
                </a:solidFill>
                <a:hlinkClick r:id="rId3"/>
              </a:rPr>
              <a:t>http://simontcousins.azurewebsites.net/does-the-language-you-use-make-a-difference-revisited/</a:t>
            </a:r>
            <a:r>
              <a:rPr lang="en-GB" sz="1122" dirty="0">
                <a:solidFill>
                  <a:srgbClr val="505050"/>
                </a:solidFill>
              </a:rPr>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44" y="1314346"/>
            <a:ext cx="7353361" cy="2256299"/>
          </a:xfrm>
          <a:prstGeom prst="rect">
            <a:avLst/>
          </a:prstGeom>
        </p:spPr>
      </p:pic>
    </p:spTree>
    <p:extLst>
      <p:ext uri="{BB962C8B-B14F-4D97-AF65-F5344CB8AC3E}">
        <p14:creationId xmlns:p14="http://schemas.microsoft.com/office/powerpoint/2010/main" val="2427871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40" y="235182"/>
            <a:ext cx="11359780" cy="518410"/>
          </a:xfrm>
        </p:spPr>
        <p:txBody>
          <a:bodyPr/>
          <a:lstStyle/>
          <a:p>
            <a:r>
              <a:rPr lang="en-GB" sz="3671" dirty="0"/>
              <a:t>Example #1 </a:t>
            </a:r>
            <a:r>
              <a:rPr lang="en-GB" sz="3668" dirty="0"/>
              <a:t>(Simon Cousins, Energy Sector)</a:t>
            </a:r>
            <a:endParaRPr lang="en-GB" dirty="0"/>
          </a:p>
        </p:txBody>
      </p:sp>
      <p:sp>
        <p:nvSpPr>
          <p:cNvPr id="4" name="TextBox 3"/>
          <p:cNvSpPr txBox="1"/>
          <p:nvPr/>
        </p:nvSpPr>
        <p:spPr>
          <a:xfrm>
            <a:off x="547478" y="1639058"/>
            <a:ext cx="4414882" cy="1917965"/>
          </a:xfrm>
          <a:prstGeom prst="rect">
            <a:avLst/>
          </a:prstGeom>
          <a:noFill/>
        </p:spPr>
        <p:txBody>
          <a:bodyPr wrap="none" lIns="0" tIns="0" rIns="0" bIns="0" rtlCol="0">
            <a:spAutoFit/>
          </a:bodyPr>
          <a:lstStyle/>
          <a:p>
            <a:pPr algn="ctr" defTabSz="1131932"/>
            <a:r>
              <a:rPr lang="en-GB" sz="8963" dirty="0">
                <a:solidFill>
                  <a:srgbClr val="505050"/>
                </a:solidFill>
              </a:rPr>
              <a:t>Zero</a:t>
            </a:r>
            <a:endParaRPr lang="en-GB" sz="10864" dirty="0">
              <a:solidFill>
                <a:srgbClr val="505050"/>
              </a:solidFill>
            </a:endParaRPr>
          </a:p>
          <a:p>
            <a:pPr algn="ctr" defTabSz="1131932"/>
            <a:r>
              <a:rPr lang="en-GB" sz="3260" dirty="0">
                <a:solidFill>
                  <a:srgbClr val="505050"/>
                </a:solidFill>
                <a:latin typeface="Segoe UI Light" pitchFamily="34" charset="0"/>
              </a:rPr>
              <a:t>bugs in deployed system</a:t>
            </a:r>
            <a:endParaRPr lang="en-GB" sz="136" dirty="0">
              <a:solidFill>
                <a:srgbClr val="505050"/>
              </a:solidFill>
              <a:latin typeface="Segoe UI Light" pitchFamily="34" charset="0"/>
            </a:endParaRPr>
          </a:p>
        </p:txBody>
      </p:sp>
      <p:sp>
        <p:nvSpPr>
          <p:cNvPr id="5" name="TextBox 4"/>
          <p:cNvSpPr txBox="1"/>
          <p:nvPr/>
        </p:nvSpPr>
        <p:spPr>
          <a:xfrm>
            <a:off x="2872711" y="4073038"/>
            <a:ext cx="9361643" cy="1364904"/>
          </a:xfrm>
          <a:prstGeom prst="rect">
            <a:avLst/>
          </a:prstGeom>
          <a:noFill/>
        </p:spPr>
        <p:txBody>
          <a:bodyPr wrap="none" lIns="0" tIns="0" rIns="0" bIns="0" rtlCol="0">
            <a:spAutoFit/>
          </a:bodyPr>
          <a:lstStyle/>
          <a:p>
            <a:pPr algn="ctr" defTabSz="1131932"/>
            <a:r>
              <a:rPr lang="en-GB" sz="4349" dirty="0">
                <a:solidFill>
                  <a:srgbClr val="505050"/>
                </a:solidFill>
              </a:rPr>
              <a:t>“F# is the safe choice for this project, </a:t>
            </a:r>
          </a:p>
          <a:p>
            <a:pPr algn="ctr" defTabSz="1131932"/>
            <a:r>
              <a:rPr lang="en-GB" sz="4349" dirty="0">
                <a:solidFill>
                  <a:srgbClr val="505050"/>
                </a:solidFill>
              </a:rPr>
              <a:t>any other choice is too risky”</a:t>
            </a:r>
            <a:endParaRPr lang="en-GB" sz="5436" dirty="0">
              <a:solidFill>
                <a:srgbClr val="505050"/>
              </a:solidFill>
            </a:endParaRPr>
          </a:p>
        </p:txBody>
      </p:sp>
      <p:sp>
        <p:nvSpPr>
          <p:cNvPr id="6" name="TextBox 5"/>
          <p:cNvSpPr txBox="1"/>
          <p:nvPr/>
        </p:nvSpPr>
        <p:spPr>
          <a:xfrm>
            <a:off x="227860" y="5977779"/>
            <a:ext cx="5054109" cy="880362"/>
          </a:xfrm>
          <a:prstGeom prst="rect">
            <a:avLst/>
          </a:prstGeom>
          <a:noFill/>
        </p:spPr>
        <p:txBody>
          <a:bodyPr wrap="square" lIns="0" tIns="0" rIns="0" bIns="0" rtlCol="0">
            <a:spAutoFit/>
          </a:bodyPr>
          <a:lstStyle/>
          <a:p>
            <a:pPr defTabSz="1131932"/>
            <a:r>
              <a:rPr lang="en-GB" sz="1122" dirty="0">
                <a:solidFill>
                  <a:srgbClr val="505050"/>
                </a:solidFill>
              </a:rPr>
              <a:t>An application to evaluate the revenue due from </a:t>
            </a:r>
            <a:r>
              <a:rPr lang="en-GB" sz="1122" dirty="0">
                <a:solidFill>
                  <a:srgbClr val="505050"/>
                </a:solidFill>
                <a:hlinkClick r:id="rId2"/>
              </a:rPr>
              <a:t>Balancing Services</a:t>
            </a:r>
            <a:r>
              <a:rPr lang="en-GB" sz="1122" dirty="0">
                <a:solidFill>
                  <a:srgbClr val="505050"/>
                </a:solidFill>
              </a:rPr>
              <a:t> contracts in the UK energy industry</a:t>
            </a:r>
          </a:p>
          <a:p>
            <a:pPr defTabSz="1131932"/>
            <a:endParaRPr lang="en-GB" sz="1122" dirty="0">
              <a:solidFill>
                <a:srgbClr val="505050"/>
              </a:solidFill>
            </a:endParaRPr>
          </a:p>
          <a:p>
            <a:pPr defTabSz="1131932"/>
            <a:r>
              <a:rPr lang="en-GB" sz="1122" dirty="0">
                <a:solidFill>
                  <a:srgbClr val="505050"/>
                </a:solidFill>
                <a:hlinkClick r:id="rId3"/>
              </a:rPr>
              <a:t>http://simontcousins.azurewebsites.net/does-the-language-you-use-make-a-difference-revisited/</a:t>
            </a:r>
            <a:r>
              <a:rPr lang="en-GB" sz="1122" dirty="0">
                <a:solidFill>
                  <a:srgbClr val="505050"/>
                </a:solidFill>
              </a:rPr>
              <a:t> </a:t>
            </a:r>
          </a:p>
        </p:txBody>
      </p:sp>
    </p:spTree>
    <p:extLst>
      <p:ext uri="{BB962C8B-B14F-4D97-AF65-F5344CB8AC3E}">
        <p14:creationId xmlns:p14="http://schemas.microsoft.com/office/powerpoint/2010/main" val="336380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584" y="1481396"/>
            <a:ext cx="7355484" cy="3631019"/>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245023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144" y="233150"/>
            <a:ext cx="6644188" cy="6430486"/>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227512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5181"/>
            <a:ext cx="11154075" cy="691279"/>
          </a:xfrm>
        </p:spPr>
        <p:txBody>
          <a:bodyPr/>
          <a:lstStyle/>
          <a:p>
            <a:r>
              <a:rPr lang="en-GB" sz="4895" dirty="0"/>
              <a:t>Example #2: F# for Cloud Social Gaming </a:t>
            </a:r>
          </a:p>
        </p:txBody>
      </p:sp>
      <p:sp>
        <p:nvSpPr>
          <p:cNvPr id="6" name="Content Placeholder 3"/>
          <p:cNvSpPr>
            <a:spLocks noGrp="1"/>
          </p:cNvSpPr>
          <p:nvPr>
            <p:ph idx="4294967295"/>
          </p:nvPr>
        </p:nvSpPr>
        <p:spPr>
          <a:xfrm>
            <a:off x="534004" y="1477882"/>
            <a:ext cx="11366849" cy="5345591"/>
          </a:xfrm>
          <a:prstGeom prst="rect">
            <a:avLst/>
          </a:prstGeom>
        </p:spPr>
        <p:txBody>
          <a:bodyPr>
            <a:normAutofit/>
          </a:bodyPr>
          <a:lstStyle/>
          <a:p>
            <a:r>
              <a:rPr lang="en-GB" sz="2719" dirty="0"/>
              <a:t>F#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719" b="1" dirty="0"/>
              <a:t>700,000 unique players</a:t>
            </a:r>
            <a:r>
              <a:rPr lang="en-GB" sz="2719" dirty="0"/>
              <a:t> and </a:t>
            </a:r>
            <a:r>
              <a:rPr lang="en-GB" sz="2719" b="1" dirty="0">
                <a:solidFill>
                  <a:schemeClr val="tx2"/>
                </a:solidFill>
              </a:rPr>
              <a:t>150,000,000 requests</a:t>
            </a:r>
            <a:r>
              <a:rPr lang="en-GB" sz="2719" dirty="0">
                <a:solidFill>
                  <a:schemeClr val="tx2"/>
                </a:solidFill>
              </a:rPr>
              <a:t> </a:t>
            </a:r>
            <a:r>
              <a:rPr lang="en-GB" sz="2719" b="1" dirty="0">
                <a:solidFill>
                  <a:schemeClr val="tx2"/>
                </a:solidFill>
              </a:rPr>
              <a:t>per day </a:t>
            </a:r>
            <a:r>
              <a:rPr lang="en-GB" sz="2719" dirty="0"/>
              <a:t>at peaks of </a:t>
            </a:r>
            <a:r>
              <a:rPr lang="en-GB" sz="2719" b="1" dirty="0">
                <a:solidFill>
                  <a:schemeClr val="tx2"/>
                </a:solidFill>
              </a:rPr>
              <a:t>several thousand requests per second</a:t>
            </a:r>
            <a:r>
              <a:rPr lang="en-GB" sz="2719" dirty="0"/>
              <a:t>. </a:t>
            </a:r>
          </a:p>
          <a:p>
            <a:endParaRPr lang="en-GB" sz="2719" dirty="0"/>
          </a:p>
          <a:p>
            <a:r>
              <a:rPr lang="en-GB" sz="2719" dirty="0"/>
              <a:t>The F# solution offers us an </a:t>
            </a:r>
            <a:r>
              <a:rPr lang="en-GB" sz="2719" dirty="0">
                <a:solidFill>
                  <a:schemeClr val="tx2"/>
                </a:solidFill>
              </a:rPr>
              <a:t>order of magnitude increase in productivity </a:t>
            </a:r>
            <a:r>
              <a:rPr lang="en-GB" sz="2719" dirty="0"/>
              <a:t>and allows one developer to perform the work that are performed by a team of dedicated developers on an existing Java-based solution, and is critical in supporting our agile approach and </a:t>
            </a:r>
            <a:r>
              <a:rPr lang="en-GB" sz="2719" dirty="0">
                <a:solidFill>
                  <a:schemeClr val="tx2"/>
                </a:solidFill>
              </a:rPr>
              <a:t>bi-weekly release cycles</a:t>
            </a:r>
            <a:r>
              <a:rPr lang="en-GB" sz="2719" dirty="0"/>
              <a:t>.</a:t>
            </a:r>
          </a:p>
          <a:p>
            <a:endParaRPr lang="en-GB" sz="2719" dirty="0">
              <a:solidFill>
                <a:schemeClr val="bg2">
                  <a:lumMod val="10000"/>
                </a:schemeClr>
              </a:solidFill>
            </a:endParaRPr>
          </a:p>
          <a:p>
            <a:pPr algn="r"/>
            <a:r>
              <a:rPr lang="en-GB" sz="2719" dirty="0"/>
              <a:t>Yan Cui, Lead Server Engineer</a:t>
            </a:r>
            <a:endParaRPr lang="en-GB" sz="2719" dirty="0">
              <a:solidFill>
                <a:schemeClr val="bg2">
                  <a:lumMod val="10000"/>
                </a:schemeClr>
              </a:solidFill>
            </a:endParaRPr>
          </a:p>
        </p:txBody>
      </p:sp>
      <p:sp>
        <p:nvSpPr>
          <p:cNvPr id="3" name="Rectangle 2"/>
          <p:cNvSpPr/>
          <p:nvPr/>
        </p:nvSpPr>
        <p:spPr>
          <a:xfrm>
            <a:off x="9207472" y="6556892"/>
            <a:ext cx="2992049" cy="425367"/>
          </a:xfrm>
          <a:prstGeom prst="rect">
            <a:avLst/>
          </a:prstGeom>
        </p:spPr>
        <p:txBody>
          <a:bodyPr wrap="none" lIns="104375" tIns="52186" rIns="104375" bIns="52186">
            <a:spAutoFit/>
          </a:bodyPr>
          <a:lstStyle/>
          <a:p>
            <a:pPr marL="241531" indent="-241531" algn="r" defTabSz="1131932"/>
            <a:r>
              <a:rPr lang="en-GB" sz="2039" dirty="0">
                <a:solidFill>
                  <a:srgbClr val="505050"/>
                </a:solidFill>
                <a:hlinkClick r:id="rId2"/>
              </a:rPr>
              <a:t>fsharp.org/testimonials</a:t>
            </a:r>
            <a:r>
              <a:rPr lang="en-GB" sz="2039" dirty="0">
                <a:solidFill>
                  <a:srgbClr val="505050"/>
                </a:solidFill>
              </a:rPr>
              <a:t> </a:t>
            </a:r>
          </a:p>
        </p:txBody>
      </p:sp>
      <p:sp>
        <p:nvSpPr>
          <p:cNvPr id="5" name="Rectangular Callout 4"/>
          <p:cNvSpPr/>
          <p:nvPr/>
        </p:nvSpPr>
        <p:spPr bwMode="auto">
          <a:xfrm>
            <a:off x="9259753" y="4666627"/>
            <a:ext cx="2969190" cy="637351"/>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8" name="Rectangular Callout 7"/>
          <p:cNvSpPr/>
          <p:nvPr/>
        </p:nvSpPr>
        <p:spPr bwMode="auto">
          <a:xfrm>
            <a:off x="9158901" y="1460068"/>
            <a:ext cx="1893665" cy="63735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Efficiency</a:t>
            </a:r>
          </a:p>
        </p:txBody>
      </p:sp>
    </p:spTree>
    <p:extLst>
      <p:ext uri="{BB962C8B-B14F-4D97-AF65-F5344CB8AC3E}">
        <p14:creationId xmlns:p14="http://schemas.microsoft.com/office/powerpoint/2010/main" val="351413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460" y="2539148"/>
            <a:ext cx="9083534" cy="3107902"/>
          </a:xfrm>
        </p:spPr>
        <p:txBody>
          <a:bodyPr/>
          <a:lstStyle/>
          <a:p>
            <a:r>
              <a:rPr lang="en-GB" sz="4488" dirty="0" smtClean="0">
                <a:latin typeface="Segoe UI Light" panose="020B0502040204020203" pitchFamily="34" charset="0"/>
              </a:rPr>
              <a:t>In 18 months of community-friendly F#...</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smtClean="0">
                <a:latin typeface="Segoe UI Light" panose="020B0502040204020203" pitchFamily="34" charset="0"/>
              </a:rPr>
              <a:t>We’ve </a:t>
            </a:r>
            <a:r>
              <a:rPr lang="en-GB" sz="4488" dirty="0">
                <a:latin typeface="Segoe UI Light" panose="020B0502040204020203" pitchFamily="34" charset="0"/>
              </a:rPr>
              <a:t>come a long way!</a:t>
            </a:r>
            <a:br>
              <a:rPr lang="en-GB" sz="4488" dirty="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endParaRPr lang="en-GB" sz="4488" dirty="0">
              <a:latin typeface="Segoe UI Light" panose="020B0502040204020203" pitchFamily="34" charset="0"/>
            </a:endParaRPr>
          </a:p>
        </p:txBody>
      </p:sp>
    </p:spTree>
    <p:extLst>
      <p:ext uri="{BB962C8B-B14F-4D97-AF65-F5344CB8AC3E}">
        <p14:creationId xmlns:p14="http://schemas.microsoft.com/office/powerpoint/2010/main" val="415704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81" y="1711431"/>
            <a:ext cx="11398485" cy="4034381"/>
          </a:xfrm>
        </p:spPr>
        <p:txBody>
          <a:bodyPr/>
          <a:lstStyle/>
          <a:p>
            <a:r>
              <a:rPr lang="en-GB" sz="4080" dirty="0">
                <a:latin typeface="Segoe UI Light" panose="020B0502040204020203" pitchFamily="34" charset="0"/>
              </a:rPr>
              <a:t>The F# Compiler – 300+ Pull Requests and rising</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smtClean="0">
                <a:latin typeface="Segoe UI Light" panose="020B0502040204020203" pitchFamily="34" charset="0"/>
              </a:rPr>
              <a:t>Where to Contribute?</a:t>
            </a:r>
            <a:br>
              <a:rPr lang="en-GB" sz="4080" dirty="0" smtClean="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rPr>
              <a:t>See </a:t>
            </a:r>
            <a:r>
              <a:rPr lang="en-GB" sz="4080" dirty="0" smtClean="0">
                <a:latin typeface="Segoe UI Light" panose="020B0502040204020203" pitchFamily="34" charset="0"/>
                <a:hlinkClick r:id="rId2"/>
              </a:rPr>
              <a:t>github.com/Microsoft/</a:t>
            </a:r>
            <a:r>
              <a:rPr lang="en-GB" sz="4080" dirty="0" err="1" smtClean="0">
                <a:latin typeface="Segoe UI Light" panose="020B0502040204020203" pitchFamily="34" charset="0"/>
                <a:hlinkClick r:id="rId2"/>
              </a:rPr>
              <a:t>visualfsharp</a:t>
            </a:r>
            <a:r>
              <a:rPr lang="en-GB" sz="4080" dirty="0" smtClean="0">
                <a:latin typeface="Segoe UI Light" panose="020B0502040204020203" pitchFamily="34" charset="0"/>
              </a:rPr>
              <a:t> </a:t>
            </a: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endParaRPr lang="en-GB" sz="4080" dirty="0">
              <a:latin typeface="Segoe UI Light" panose="020B0502040204020203" pitchFamily="34" charset="0"/>
            </a:endParaRPr>
          </a:p>
        </p:txBody>
      </p:sp>
    </p:spTree>
    <p:extLst>
      <p:ext uri="{BB962C8B-B14F-4D97-AF65-F5344CB8AC3E}">
        <p14:creationId xmlns:p14="http://schemas.microsoft.com/office/powerpoint/2010/main" val="421714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93" y="2373715"/>
            <a:ext cx="11398485" cy="2535818"/>
          </a:xfrm>
        </p:spPr>
        <p:txBody>
          <a:bodyPr/>
          <a:lstStyle/>
          <a:p>
            <a:pPr algn="ctr"/>
            <a:r>
              <a:rPr lang="en-GB" sz="4896" dirty="0">
                <a:latin typeface="Segoe UI Light" panose="020B0502040204020203" pitchFamily="34" charset="0"/>
              </a:rPr>
              <a:t>The F# Language Design Process</a:t>
            </a:r>
            <a:br>
              <a:rPr lang="en-GB" sz="4896"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hlinkClick r:id="rId2"/>
              </a:rPr>
              <a:t>fslang.uservoice.com</a:t>
            </a:r>
            <a:r>
              <a:rPr lang="en-GB" sz="4080" dirty="0">
                <a:latin typeface="Segoe UI Light" panose="020B0502040204020203" pitchFamily="34" charset="0"/>
              </a:rPr>
              <a:t> </a:t>
            </a:r>
            <a:r>
              <a:rPr lang="en-GB" sz="4896" dirty="0">
                <a:latin typeface="Segoe UI Light" panose="020B0502040204020203" pitchFamily="34" charset="0"/>
              </a:rPr>
              <a:t/>
            </a:r>
            <a:br>
              <a:rPr lang="en-GB" sz="4896" dirty="0">
                <a:latin typeface="Segoe UI Light" panose="020B0502040204020203" pitchFamily="34" charset="0"/>
              </a:rPr>
            </a:br>
            <a:endParaRPr lang="en-GB" sz="4896" dirty="0">
              <a:latin typeface="Segoe UI Light" panose="020B0502040204020203" pitchFamily="34" charset="0"/>
            </a:endParaRPr>
          </a:p>
        </p:txBody>
      </p:sp>
    </p:spTree>
    <p:extLst>
      <p:ext uri="{BB962C8B-B14F-4D97-AF65-F5344CB8AC3E}">
        <p14:creationId xmlns:p14="http://schemas.microsoft.com/office/powerpoint/2010/main" val="2070341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08" y="1080242"/>
            <a:ext cx="11398485" cy="5071702"/>
          </a:xfrm>
        </p:spPr>
        <p:txBody>
          <a:bodyPr/>
          <a:lstStyle/>
          <a:p>
            <a:pPr algn="l"/>
            <a:r>
              <a:rPr lang="en-GB" sz="4896" dirty="0">
                <a:latin typeface="Segoe UI Light" panose="020B0502040204020203" pitchFamily="34" charset="0"/>
              </a:rPr>
              <a:t>F# 4.0</a:t>
            </a:r>
            <a:br>
              <a:rPr lang="en-GB" sz="4896" dirty="0">
                <a:latin typeface="Segoe UI Light" panose="020B0502040204020203" pitchFamily="34" charset="0"/>
              </a:rPr>
            </a:br>
            <a:r>
              <a:rPr lang="en-GB" sz="4896" dirty="0">
                <a:latin typeface="Segoe UI Light" panose="020B0502040204020203" pitchFamily="34" charset="0"/>
              </a:rPr>
              <a:t/>
            </a:r>
            <a:br>
              <a:rPr lang="en-GB" sz="4896"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True shift to cross-platform open engineering</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Long laundry list of language items</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Normalized core library</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Type providers more powerful</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2856" dirty="0">
                <a:solidFill>
                  <a:srgbClr val="59D01E"/>
                </a:solidFill>
                <a:latin typeface="Segoe UI Light" panose="020B0502040204020203" pitchFamily="34" charset="0"/>
              </a:rPr>
              <a:t>✔ </a:t>
            </a:r>
            <a:r>
              <a:rPr lang="en-GB" sz="2856" dirty="0">
                <a:latin typeface="Segoe UI Light" panose="020B0502040204020203" pitchFamily="34" charset="0"/>
              </a:rPr>
              <a:t>Better debugging, tooling, performance</a:t>
            </a:r>
            <a:br>
              <a:rPr lang="en-GB" sz="2856" dirty="0">
                <a:latin typeface="Segoe UI Light" panose="020B0502040204020203" pitchFamily="34" charset="0"/>
              </a:rPr>
            </a:br>
            <a:r>
              <a:rPr lang="en-GB" sz="2856" dirty="0">
                <a:solidFill>
                  <a:srgbClr val="59D01E"/>
                </a:solidFill>
                <a:latin typeface="Segoe UI Light" panose="020B0502040204020203" pitchFamily="34" charset="0"/>
              </a:rPr>
              <a:t>✔ </a:t>
            </a:r>
            <a:r>
              <a:rPr lang="en-GB" sz="2856"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96" dirty="0">
              <a:latin typeface="Segoe UI Light" panose="020B0502040204020203" pitchFamily="34" charset="0"/>
            </a:endParaRPr>
          </a:p>
        </p:txBody>
      </p:sp>
    </p:spTree>
    <p:extLst>
      <p:ext uri="{BB962C8B-B14F-4D97-AF65-F5344CB8AC3E}">
        <p14:creationId xmlns:p14="http://schemas.microsoft.com/office/powerpoint/2010/main" val="220739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8071"/>
          </a:xfrm>
        </p:spPr>
        <p:txBody>
          <a:bodyPr/>
          <a:lstStyle/>
          <a:p>
            <a:endParaRPr lang="en-GB" sz="4896" dirty="0">
              <a:latin typeface="Segoe UI Light" panose="020B0502040204020203" pitchFamily="34" charset="0"/>
            </a:endParaRPr>
          </a:p>
        </p:txBody>
      </p:sp>
      <p:sp>
        <p:nvSpPr>
          <p:cNvPr id="4" name="Content Placeholder 3"/>
          <p:cNvSpPr>
            <a:spLocks noGrp="1"/>
          </p:cNvSpPr>
          <p:nvPr>
            <p:ph sz="half" idx="1"/>
          </p:nvPr>
        </p:nvSpPr>
        <p:spPr>
          <a:xfrm>
            <a:off x="529661" y="578824"/>
            <a:ext cx="5597871" cy="1329595"/>
          </a:xfrm>
        </p:spPr>
        <p:txBody>
          <a:bodyPr/>
          <a:lstStyle/>
          <a:p>
            <a:pPr marL="0" indent="0">
              <a:buNone/>
            </a:pPr>
            <a:r>
              <a:rPr lang="en-GB" sz="4000" dirty="0">
                <a:latin typeface="Segoe UI Light" panose="020B0502040204020203" pitchFamily="34" charset="0"/>
              </a:rPr>
              <a:t>The Visual F# Power Tools</a:t>
            </a: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endParaRPr lang="en-GB" sz="2400" dirty="0"/>
          </a:p>
        </p:txBody>
      </p:sp>
      <p:sp>
        <p:nvSpPr>
          <p:cNvPr id="5" name="Content Placeholder 4"/>
          <p:cNvSpPr>
            <a:spLocks noGrp="1"/>
          </p:cNvSpPr>
          <p:nvPr>
            <p:ph sz="half" idx="2"/>
          </p:nvPr>
        </p:nvSpPr>
        <p:spPr>
          <a:xfrm>
            <a:off x="6523634" y="729795"/>
            <a:ext cx="5597871" cy="664797"/>
          </a:xfrm>
        </p:spPr>
        <p:txBody>
          <a:bodyPr/>
          <a:lstStyle/>
          <a:p>
            <a:pPr marL="0" indent="0">
              <a:buNone/>
            </a:pPr>
            <a:r>
              <a:rPr lang="en-GB" sz="2400" dirty="0">
                <a:latin typeface="Segoe UI Light" panose="020B0502040204020203" pitchFamily="34" charset="0"/>
                <a:hlinkClick r:id="rId2"/>
              </a:rPr>
              <a:t>fsprojects.github.io/</a:t>
            </a:r>
            <a:r>
              <a:rPr lang="en-GB" sz="2400" dirty="0" err="1">
                <a:latin typeface="Segoe UI Light" panose="020B0502040204020203" pitchFamily="34" charset="0"/>
                <a:hlinkClick r:id="rId2"/>
              </a:rPr>
              <a:t>VisualFSharpPowerTools</a:t>
            </a:r>
            <a:r>
              <a:rPr lang="en-GB" sz="2400" dirty="0">
                <a:latin typeface="Segoe UI Light" panose="020B0502040204020203" pitchFamily="34" charset="0"/>
              </a:rPr>
              <a:t/>
            </a:r>
            <a:br>
              <a:rPr lang="en-GB" sz="2400" dirty="0">
                <a:latin typeface="Segoe UI Light" panose="020B0502040204020203" pitchFamily="34" charset="0"/>
              </a:rPr>
            </a:br>
            <a:endParaRPr lang="en-GB"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795" y="1394592"/>
            <a:ext cx="8781473" cy="5504123"/>
          </a:xfrm>
          <a:prstGeom prst="rect">
            <a:avLst/>
          </a:prstGeom>
        </p:spPr>
      </p:pic>
    </p:spTree>
    <p:extLst>
      <p:ext uri="{BB962C8B-B14F-4D97-AF65-F5344CB8AC3E}">
        <p14:creationId xmlns:p14="http://schemas.microsoft.com/office/powerpoint/2010/main" val="105109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0370927" cy="2743201"/>
          </a:xfrm>
        </p:spPr>
        <p:txBody>
          <a:bodyPr/>
          <a:lstStyle/>
          <a:p>
            <a:r>
              <a:rPr lang="en-US" dirty="0" smtClean="0"/>
              <a:t>From Community to Cloud with F#</a:t>
            </a:r>
            <a:endParaRPr lang="en-US" dirty="0">
              <a:solidFill>
                <a:schemeClr val="bg1"/>
              </a:solidFill>
            </a:endParaRPr>
          </a:p>
        </p:txBody>
      </p:sp>
      <p:sp>
        <p:nvSpPr>
          <p:cNvPr id="5" name="Text Placeholder 4"/>
          <p:cNvSpPr>
            <a:spLocks noGrp="1"/>
          </p:cNvSpPr>
          <p:nvPr>
            <p:ph type="body" sz="quarter" idx="12"/>
          </p:nvPr>
        </p:nvSpPr>
        <p:spPr>
          <a:xfrm>
            <a:off x="311774" y="3044546"/>
            <a:ext cx="10134536" cy="1828007"/>
          </a:xfrm>
        </p:spPr>
        <p:txBody>
          <a:bodyPr/>
          <a:lstStyle/>
          <a:p>
            <a:r>
              <a:rPr lang="en-US" sz="2800" dirty="0" smtClean="0">
                <a:solidFill>
                  <a:schemeClr val="bg1"/>
                </a:solidFill>
              </a:rPr>
              <a:t>@</a:t>
            </a:r>
            <a:r>
              <a:rPr lang="en-US" sz="2800" dirty="0" err="1" smtClean="0">
                <a:solidFill>
                  <a:schemeClr val="bg1"/>
                </a:solidFill>
              </a:rPr>
              <a:t>dsyme</a:t>
            </a:r>
            <a:r>
              <a:rPr lang="en-US" sz="2800" dirty="0" smtClean="0">
                <a:solidFill>
                  <a:schemeClr val="bg1"/>
                </a:solidFill>
              </a:rPr>
              <a:t> – Microsof</a:t>
            </a:r>
            <a:r>
              <a:rPr lang="en-US" sz="2800" dirty="0" smtClean="0"/>
              <a:t>t Research</a:t>
            </a:r>
            <a:endParaRPr lang="en-US" sz="2800" dirty="0"/>
          </a:p>
          <a:p>
            <a:r>
              <a:rPr lang="en-US" sz="2800" dirty="0" smtClean="0">
                <a:solidFill>
                  <a:schemeClr val="bg1"/>
                </a:solidFill>
              </a:rPr>
              <a:t>@</a:t>
            </a:r>
            <a:r>
              <a:rPr lang="en-US" sz="2800" dirty="0" err="1" smtClean="0">
                <a:solidFill>
                  <a:schemeClr val="bg1"/>
                </a:solidFill>
              </a:rPr>
              <a:t>isaac_abraham</a:t>
            </a:r>
            <a:r>
              <a:rPr lang="en-US" sz="2800" dirty="0" smtClean="0">
                <a:solidFill>
                  <a:schemeClr val="bg1"/>
                </a:solidFill>
              </a:rPr>
              <a:t> – Compositional IT</a:t>
            </a:r>
          </a:p>
          <a:p>
            <a:endParaRPr lang="en-US" sz="2800" dirty="0" smtClean="0">
              <a:solidFill>
                <a:schemeClr val="bg1"/>
              </a:solidFill>
            </a:endParaRPr>
          </a:p>
          <a:p>
            <a:endParaRPr lang="en-US" sz="2800" dirty="0" smtClean="0">
              <a:solidFill>
                <a:schemeClr val="bg1"/>
              </a:solidFill>
            </a:endParaRPr>
          </a:p>
        </p:txBody>
      </p:sp>
    </p:spTree>
    <p:extLst>
      <p:ext uri="{BB962C8B-B14F-4D97-AF65-F5344CB8AC3E}">
        <p14:creationId xmlns:p14="http://schemas.microsoft.com/office/powerpoint/2010/main" val="1131580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3886470"/>
          </a:xfrm>
        </p:spPr>
        <p:txBody>
          <a:bodyPr/>
          <a:lstStyle/>
          <a:p>
            <a:r>
              <a:rPr lang="en-GB" dirty="0" smtClean="0">
                <a:latin typeface="Segoe UI Light" panose="020B0502040204020203" pitchFamily="34" charset="0"/>
                <a:cs typeface="Segoe UI Light" panose="020B0502040204020203" pitchFamily="34" charset="0"/>
              </a:rPr>
              <a:t>F# for Android, iOS, Linux, Mac</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2"/>
              </a:rPr>
              <a:t>fsharp.org/use/android</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3"/>
              </a:rPr>
              <a:t>fsharp.org/use/</a:t>
            </a:r>
            <a:r>
              <a:rPr lang="en-GB" sz="3668" dirty="0" err="1">
                <a:latin typeface="Segoe UI Light" panose="020B0502040204020203" pitchFamily="34" charset="0"/>
                <a:cs typeface="Segoe UI Light" panose="020B0502040204020203" pitchFamily="34" charset="0"/>
                <a:hlinkClick r:id="rId3"/>
              </a:rPr>
              <a:t>ios</a:t>
            </a:r>
            <a:r>
              <a:rPr lang="en-GB" sz="3668" dirty="0">
                <a:latin typeface="Segoe UI Light" panose="020B0502040204020203" pitchFamily="34" charset="0"/>
                <a:cs typeface="Segoe UI Light" panose="020B0502040204020203" pitchFamily="34" charset="0"/>
                <a:hlinkClick r:id="rId3"/>
              </a:rPr>
              <a:t> </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4"/>
              </a:rPr>
              <a:t>fsharp.org/use/</a:t>
            </a:r>
            <a:r>
              <a:rPr lang="en-GB" sz="3668" dirty="0" err="1">
                <a:latin typeface="Segoe UI Light" panose="020B0502040204020203" pitchFamily="34" charset="0"/>
                <a:cs typeface="Segoe UI Light" panose="020B0502040204020203" pitchFamily="34" charset="0"/>
                <a:hlinkClick r:id="rId4"/>
              </a:rPr>
              <a:t>linux</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5"/>
              </a:rPr>
              <a:t>fsharp.org/use/mac</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917654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93" y="2373715"/>
            <a:ext cx="11398485" cy="678071"/>
          </a:xfrm>
        </p:spPr>
        <p:txBody>
          <a:bodyPr/>
          <a:lstStyle/>
          <a:p>
            <a:r>
              <a:rPr lang="en-GB" sz="4896" dirty="0" smtClean="0">
                <a:latin typeface="Segoe UI Light" panose="020B0502040204020203" pitchFamily="34" charset="0"/>
              </a:rPr>
              <a:t>It’s the whole community!</a:t>
            </a:r>
            <a:endParaRPr lang="en-GB" sz="4896" dirty="0">
              <a:latin typeface="Segoe UI Light" panose="020B0502040204020203" pitchFamily="34" charset="0"/>
            </a:endParaRPr>
          </a:p>
        </p:txBody>
      </p:sp>
    </p:spTree>
    <p:extLst>
      <p:ext uri="{BB962C8B-B14F-4D97-AF65-F5344CB8AC3E}">
        <p14:creationId xmlns:p14="http://schemas.microsoft.com/office/powerpoint/2010/main" val="356823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8237" y="5952204"/>
            <a:ext cx="5497514" cy="345817"/>
          </a:xfrm>
        </p:spPr>
        <p:txBody>
          <a:bodyPr/>
          <a:lstStyle/>
          <a:p>
            <a:r>
              <a:rPr lang="en-GB" sz="2448" dirty="0"/>
              <a:t>100% open source, community driven</a:t>
            </a:r>
          </a:p>
        </p:txBody>
      </p:sp>
      <p:pic>
        <p:nvPicPr>
          <p:cNvPr id="7" name="Picture 6"/>
          <p:cNvPicPr>
            <a:picLocks noChangeAspect="1"/>
          </p:cNvPicPr>
          <p:nvPr/>
        </p:nvPicPr>
        <p:blipFill>
          <a:blip r:embed="rId2"/>
          <a:stretch>
            <a:fillRect/>
          </a:stretch>
        </p:blipFill>
        <p:spPr>
          <a:xfrm>
            <a:off x="486613" y="1704915"/>
            <a:ext cx="11463249" cy="3584694"/>
          </a:xfrm>
          <a:prstGeom prst="rect">
            <a:avLst/>
          </a:prstGeom>
        </p:spPr>
      </p:pic>
    </p:spTree>
    <p:extLst>
      <p:ext uri="{BB962C8B-B14F-4D97-AF65-F5344CB8AC3E}">
        <p14:creationId xmlns:p14="http://schemas.microsoft.com/office/powerpoint/2010/main" val="54864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8237" y="5952204"/>
            <a:ext cx="5911852" cy="345817"/>
          </a:xfrm>
        </p:spPr>
        <p:txBody>
          <a:bodyPr/>
          <a:lstStyle/>
          <a:p>
            <a:r>
              <a:rPr lang="en-GB" sz="2448" dirty="0"/>
              <a:t>100% open source, community driven</a:t>
            </a:r>
          </a:p>
        </p:txBody>
      </p:sp>
      <p:pic>
        <p:nvPicPr>
          <p:cNvPr id="2" name="Picture 1"/>
          <p:cNvPicPr>
            <a:picLocks noChangeAspect="1"/>
          </p:cNvPicPr>
          <p:nvPr/>
        </p:nvPicPr>
        <p:blipFill>
          <a:blip r:embed="rId2"/>
          <a:stretch>
            <a:fillRect/>
          </a:stretch>
        </p:blipFill>
        <p:spPr>
          <a:xfrm>
            <a:off x="1945866" y="350011"/>
            <a:ext cx="8544739" cy="5165283"/>
          </a:xfrm>
          <a:prstGeom prst="rect">
            <a:avLst/>
          </a:prstGeom>
        </p:spPr>
      </p:pic>
    </p:spTree>
    <p:extLst>
      <p:ext uri="{BB962C8B-B14F-4D97-AF65-F5344CB8AC3E}">
        <p14:creationId xmlns:p14="http://schemas.microsoft.com/office/powerpoint/2010/main" val="2241971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350962" y="1420812"/>
            <a:ext cx="9734550" cy="4152900"/>
          </a:xfrm>
          <a:prstGeom prst="rect">
            <a:avLst/>
          </a:prstGeom>
          <a:ln>
            <a:solidFill>
              <a:schemeClr val="accent1"/>
            </a:solidFill>
          </a:ln>
        </p:spPr>
      </p:pic>
      <p:sp>
        <p:nvSpPr>
          <p:cNvPr id="4" name="TextBox 3"/>
          <p:cNvSpPr txBox="1"/>
          <p:nvPr/>
        </p:nvSpPr>
        <p:spPr>
          <a:xfrm>
            <a:off x="4286774" y="6098796"/>
            <a:ext cx="4018729"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http://fsprojects.github.io/Paket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42262067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427162" y="887412"/>
            <a:ext cx="9582150" cy="5219700"/>
          </a:xfrm>
          <a:prstGeom prst="rect">
            <a:avLst/>
          </a:prstGeom>
          <a:ln>
            <a:solidFill>
              <a:schemeClr val="accent1"/>
            </a:solidFill>
          </a:ln>
        </p:spPr>
      </p:pic>
      <p:sp>
        <p:nvSpPr>
          <p:cNvPr id="4" name="TextBox 3"/>
          <p:cNvSpPr txBox="1"/>
          <p:nvPr/>
        </p:nvSpPr>
        <p:spPr>
          <a:xfrm>
            <a:off x="4208064" y="6333688"/>
            <a:ext cx="3428118"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http://fsharp.github.io/FAKE</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418984077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28932" y="5697701"/>
            <a:ext cx="4060716" cy="276999"/>
          </a:xfrm>
        </p:spPr>
        <p:txBody>
          <a:bodyPr/>
          <a:lstStyle/>
          <a:p>
            <a:pPr algn="r"/>
            <a:r>
              <a:rPr lang="en-GB" sz="2000" dirty="0">
                <a:latin typeface="Segoe UI Light" panose="020B0502040204020203" pitchFamily="34" charset="0"/>
                <a:cs typeface="Segoe UI Light" panose="020B0502040204020203" pitchFamily="34" charset="0"/>
              </a:rPr>
              <a:t>100% open source, community driven</a:t>
            </a:r>
          </a:p>
        </p:txBody>
      </p:sp>
      <p:sp>
        <p:nvSpPr>
          <p:cNvPr id="2" name="Rectangle 1"/>
          <p:cNvSpPr/>
          <p:nvPr/>
        </p:nvSpPr>
        <p:spPr>
          <a:xfrm>
            <a:off x="548448" y="5636146"/>
            <a:ext cx="2026517" cy="400110"/>
          </a:xfrm>
          <a:prstGeom prst="rect">
            <a:avLst/>
          </a:prstGeom>
        </p:spPr>
        <p:txBody>
          <a:bodyPr wrap="none">
            <a:spAutoFit/>
          </a:bodyPr>
          <a:lstStyle/>
          <a:p>
            <a:r>
              <a:rPr lang="en-GB" sz="2000" dirty="0">
                <a:latin typeface="Segoe UI Light" panose="020B0502040204020203" pitchFamily="34" charset="0"/>
                <a:cs typeface="Segoe UI Light" panose="020B0502040204020203" pitchFamily="34" charset="0"/>
              </a:rPr>
              <a:t>http://mbrace.io/</a:t>
            </a:r>
          </a:p>
        </p:txBody>
      </p:sp>
      <p:pic>
        <p:nvPicPr>
          <p:cNvPr id="3" name="Picture 2"/>
          <p:cNvPicPr>
            <a:picLocks noChangeAspect="1"/>
          </p:cNvPicPr>
          <p:nvPr/>
        </p:nvPicPr>
        <p:blipFill>
          <a:blip r:embed="rId2"/>
          <a:stretch>
            <a:fillRect/>
          </a:stretch>
        </p:blipFill>
        <p:spPr>
          <a:xfrm>
            <a:off x="2149187" y="403884"/>
            <a:ext cx="8205209" cy="4923125"/>
          </a:xfrm>
          <a:prstGeom prst="rect">
            <a:avLst/>
          </a:prstGeom>
          <a:ln>
            <a:solidFill>
              <a:schemeClr val="accent1"/>
            </a:solidFill>
          </a:ln>
        </p:spPr>
      </p:pic>
    </p:spTree>
    <p:extLst>
      <p:ext uri="{BB962C8B-B14F-4D97-AF65-F5344CB8AC3E}">
        <p14:creationId xmlns:p14="http://schemas.microsoft.com/office/powerpoint/2010/main" val="136638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1825371"/>
          </a:xfrm>
        </p:spPr>
        <p:txBody>
          <a:bodyPr/>
          <a:lstStyle/>
          <a:p>
            <a:r>
              <a:rPr lang="en-GB" dirty="0" smtClean="0">
                <a:latin typeface="Segoe UI Light" panose="020B0502040204020203" pitchFamily="34" charset="0"/>
                <a:cs typeface="Segoe UI Light" panose="020B0502040204020203" pitchFamily="34" charset="0"/>
              </a:rPr>
              <a:t>F# for Docker? Yes!</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600" dirty="0" smtClean="0">
                <a:latin typeface="Segoe UI Light" panose="020B0502040204020203" pitchFamily="34" charset="0"/>
                <a:cs typeface="Segoe UI Light" panose="020B0502040204020203" pitchFamily="34" charset="0"/>
                <a:hlinkClick r:id="rId2"/>
              </a:rPr>
              <a:t>hub.docker.com/fsharp/fsharp</a:t>
            </a:r>
            <a:r>
              <a:rPr lang="en-GB" sz="3600" dirty="0" smtClean="0">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492063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476339"/>
            <a:ext cx="11384311" cy="635687"/>
          </a:xfrm>
        </p:spPr>
        <p:txBody>
          <a:bodyPr/>
          <a:lstStyle/>
          <a:p>
            <a:r>
              <a:rPr lang="en-GB" dirty="0" smtClean="0">
                <a:latin typeface="Segoe UI Light" panose="020B0502040204020203" pitchFamily="34" charset="0"/>
                <a:cs typeface="Segoe UI Light" panose="020B0502040204020203" pitchFamily="34" charset="0"/>
              </a:rPr>
              <a:t>F# for </a:t>
            </a:r>
            <a:r>
              <a:rPr lang="en-GB" dirty="0" err="1" smtClean="0">
                <a:latin typeface="Segoe UI Light" panose="020B0502040204020203" pitchFamily="34" charset="0"/>
                <a:cs typeface="Segoe UI Light" panose="020B0502040204020203" pitchFamily="34" charset="0"/>
              </a:rPr>
              <a:t>CoreCLR</a:t>
            </a:r>
            <a:r>
              <a:rPr lang="en-GB" dirty="0" smtClean="0">
                <a:latin typeface="Segoe UI Light" panose="020B0502040204020203" pitchFamily="34" charset="0"/>
                <a:cs typeface="Segoe UI Light" panose="020B0502040204020203" pitchFamily="34" charset="0"/>
              </a:rPr>
              <a:t> – Yes!</a:t>
            </a:r>
            <a:endParaRPr lang="en-GB" dirty="0">
              <a:latin typeface="Segoe UI Light" panose="020B0502040204020203" pitchFamily="34" charset="0"/>
              <a:cs typeface="Segoe UI Light" panose="020B0502040204020203" pitchFamily="34" charset="0"/>
            </a:endParaRPr>
          </a:p>
        </p:txBody>
      </p:sp>
      <p:pic>
        <p:nvPicPr>
          <p:cNvPr id="3" name="coreclr-hello-world">
            <a:hlinkClick r:id="" action="ppaction://media"/>
          </p:cNvPr>
          <p:cNvPicPr>
            <a:picLocks noChangeAspect="1"/>
          </p:cNvPicPr>
          <p:nvPr>
            <a:videoFile r:link="rId1"/>
            <p:extLst>
              <p:ext uri="{DAA4B4D4-6D71-4841-9C94-3DE7FCFB9230}">
                <p14:media xmlns:p14="http://schemas.microsoft.com/office/powerpoint/2010/main" r:embed="rId2">
                  <p14:trim st="63674" end="9604"/>
                </p14:media>
              </p:ext>
            </p:extLst>
          </p:nvPr>
        </p:nvPicPr>
        <p:blipFill rotWithShape="1">
          <a:blip r:embed="rId4"/>
          <a:srcRect t="1" r="19923" b="26285"/>
          <a:stretch>
            <a:fillRect/>
          </a:stretch>
        </p:blipFill>
        <p:spPr>
          <a:xfrm>
            <a:off x="749839" y="1375262"/>
            <a:ext cx="11234343" cy="5515339"/>
          </a:xfrm>
          <a:prstGeom prst="rect">
            <a:avLst/>
          </a:prstGeom>
        </p:spPr>
      </p:pic>
    </p:spTree>
    <p:extLst>
      <p:ext uri="{BB962C8B-B14F-4D97-AF65-F5344CB8AC3E}">
        <p14:creationId xmlns:p14="http://schemas.microsoft.com/office/powerpoint/2010/main" val="3297963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1907061"/>
          </a:xfrm>
        </p:spPr>
        <p:txBody>
          <a:bodyPr/>
          <a:lstStyle/>
          <a:p>
            <a:r>
              <a:rPr lang="en-GB" dirty="0" smtClean="0">
                <a:latin typeface="Segoe UI Light" panose="020B0502040204020203" pitchFamily="34" charset="0"/>
                <a:cs typeface="Segoe UI Light" panose="020B0502040204020203" pitchFamily="34" charset="0"/>
              </a:rPr>
              <a:t>F# for Win10 UWP Apps – “Working on it”</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err="1" smtClean="0">
                <a:latin typeface="Segoe UI Light" panose="020B0502040204020203" pitchFamily="34" charset="0"/>
                <a:cs typeface="Segoe UI Light" panose="020B0502040204020203" pitchFamily="34" charset="0"/>
                <a:hlinkClick r:id="rId2"/>
              </a:rPr>
              <a:t>WinDev</a:t>
            </a:r>
            <a:r>
              <a:rPr lang="en-GB" dirty="0" smtClean="0">
                <a:latin typeface="Segoe UI Light" panose="020B0502040204020203" pitchFamily="34" charset="0"/>
                <a:cs typeface="Segoe UI Light" panose="020B0502040204020203" pitchFamily="34" charset="0"/>
                <a:hlinkClick r:id="rId2"/>
              </a:rPr>
              <a:t> </a:t>
            </a:r>
            <a:r>
              <a:rPr lang="en-GB" dirty="0" err="1" smtClean="0">
                <a:latin typeface="Segoe UI Light" panose="020B0502040204020203" pitchFamily="34" charset="0"/>
                <a:cs typeface="Segoe UI Light" panose="020B0502040204020203" pitchFamily="34" charset="0"/>
                <a:hlinkClick r:id="rId2"/>
              </a:rPr>
              <a:t>uservoice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007585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496291" y="1011382"/>
            <a:ext cx="3186770"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Open Source</a:t>
            </a:r>
          </a:p>
        </p:txBody>
      </p:sp>
      <p:sp>
        <p:nvSpPr>
          <p:cNvPr id="5" name="TextBox 4"/>
          <p:cNvSpPr txBox="1"/>
          <p:nvPr/>
        </p:nvSpPr>
        <p:spPr>
          <a:xfrm>
            <a:off x="825498" y="2241949"/>
            <a:ext cx="3555589"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Cross-platform</a:t>
            </a:r>
          </a:p>
        </p:txBody>
      </p:sp>
      <p:sp>
        <p:nvSpPr>
          <p:cNvPr id="6" name="TextBox 5"/>
          <p:cNvSpPr txBox="1"/>
          <p:nvPr/>
        </p:nvSpPr>
        <p:spPr>
          <a:xfrm>
            <a:off x="6132850" y="658912"/>
            <a:ext cx="4702249"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Cloud, Cloud, Cloud</a:t>
            </a:r>
          </a:p>
        </p:txBody>
      </p:sp>
      <p:sp>
        <p:nvSpPr>
          <p:cNvPr id="7" name="TextBox 6"/>
          <p:cNvSpPr txBox="1"/>
          <p:nvPr/>
        </p:nvSpPr>
        <p:spPr>
          <a:xfrm>
            <a:off x="5908587" y="2146289"/>
            <a:ext cx="5122556"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Bring Your Own Editor</a:t>
            </a:r>
          </a:p>
        </p:txBody>
      </p:sp>
      <p:sp>
        <p:nvSpPr>
          <p:cNvPr id="8" name="TextBox 7"/>
          <p:cNvSpPr txBox="1"/>
          <p:nvPr/>
        </p:nvSpPr>
        <p:spPr>
          <a:xfrm>
            <a:off x="5936800" y="3520918"/>
            <a:ext cx="5450211"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Heterogeneous Devices</a:t>
            </a:r>
          </a:p>
        </p:txBody>
      </p:sp>
      <p:sp>
        <p:nvSpPr>
          <p:cNvPr id="10" name="TextBox 9"/>
          <p:cNvSpPr txBox="1"/>
          <p:nvPr/>
        </p:nvSpPr>
        <p:spPr>
          <a:xfrm>
            <a:off x="1110928" y="3726389"/>
            <a:ext cx="3572133" cy="849463"/>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Data and Scale</a:t>
            </a:r>
          </a:p>
        </p:txBody>
      </p:sp>
      <p:sp>
        <p:nvSpPr>
          <p:cNvPr id="11" name="TextBox 10"/>
          <p:cNvSpPr txBox="1"/>
          <p:nvPr/>
        </p:nvSpPr>
        <p:spPr>
          <a:xfrm>
            <a:off x="1496291" y="5114070"/>
            <a:ext cx="4170052" cy="1480405"/>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Multi-contributor </a:t>
            </a:r>
          </a:p>
          <a:p>
            <a:pPr algn="ctr">
              <a:lnSpc>
                <a:spcPct val="90000"/>
              </a:lnSpc>
              <a:spcAft>
                <a:spcPts val="600"/>
              </a:spcAft>
            </a:pPr>
            <a:r>
              <a:rPr lang="en-GB" sz="4000" dirty="0" smtClean="0">
                <a:solidFill>
                  <a:schemeClr val="bg2"/>
                </a:solidFill>
                <a:latin typeface="+mj-lt"/>
              </a:rPr>
              <a:t>Technologies</a:t>
            </a:r>
          </a:p>
        </p:txBody>
      </p:sp>
      <p:sp>
        <p:nvSpPr>
          <p:cNvPr id="12" name="TextBox 11"/>
          <p:cNvSpPr txBox="1"/>
          <p:nvPr/>
        </p:nvSpPr>
        <p:spPr>
          <a:xfrm>
            <a:off x="7308971" y="4895547"/>
            <a:ext cx="3190617" cy="1480405"/>
          </a:xfrm>
          <a:prstGeom prst="rect">
            <a:avLst/>
          </a:prstGeom>
          <a:noFill/>
        </p:spPr>
        <p:txBody>
          <a:bodyPr wrap="none" lIns="182880" tIns="146304" rIns="182880" bIns="146304" rtlCol="0">
            <a:spAutoFit/>
          </a:bodyPr>
          <a:lstStyle/>
          <a:p>
            <a:pPr algn="ctr">
              <a:lnSpc>
                <a:spcPct val="90000"/>
              </a:lnSpc>
              <a:spcAft>
                <a:spcPts val="600"/>
              </a:spcAft>
            </a:pPr>
            <a:r>
              <a:rPr lang="en-GB" sz="4000" dirty="0" smtClean="0">
                <a:solidFill>
                  <a:schemeClr val="bg2"/>
                </a:solidFill>
                <a:latin typeface="+mj-lt"/>
              </a:rPr>
              <a:t>Empowered </a:t>
            </a:r>
          </a:p>
          <a:p>
            <a:pPr algn="ctr">
              <a:lnSpc>
                <a:spcPct val="90000"/>
              </a:lnSpc>
              <a:spcAft>
                <a:spcPts val="600"/>
              </a:spcAft>
            </a:pPr>
            <a:r>
              <a:rPr lang="en-GB" sz="4000" dirty="0" smtClean="0">
                <a:solidFill>
                  <a:schemeClr val="bg2"/>
                </a:solidFill>
                <a:latin typeface="+mj-lt"/>
              </a:rPr>
              <a:t>Communities</a:t>
            </a:r>
          </a:p>
        </p:txBody>
      </p:sp>
    </p:spTree>
    <p:extLst>
      <p:ext uri="{BB962C8B-B14F-4D97-AF65-F5344CB8AC3E}">
        <p14:creationId xmlns:p14="http://schemas.microsoft.com/office/powerpoint/2010/main" val="999108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 Types From Data</a:t>
            </a:r>
            <a:endParaRPr lang="en-GB" dirty="0"/>
          </a:p>
        </p:txBody>
      </p:sp>
      <p:sp>
        <p:nvSpPr>
          <p:cNvPr id="2" name="Text Placeholder 1"/>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8070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Part 2 – Making Cloud Simple</a:t>
            </a:r>
            <a:endParaRPr lang="en-GB" dirty="0"/>
          </a:p>
        </p:txBody>
      </p:sp>
    </p:spTree>
    <p:extLst>
      <p:ext uri="{BB962C8B-B14F-4D97-AF65-F5344CB8AC3E}">
        <p14:creationId xmlns:p14="http://schemas.microsoft.com/office/powerpoint/2010/main" val="298910329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08170535"/>
              </p:ext>
            </p:extLst>
          </p:nvPr>
        </p:nvGraphicFramePr>
        <p:xfrm>
          <a:off x="1088572" y="1698171"/>
          <a:ext cx="10130980" cy="4953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Cloud Language Design</a:t>
            </a:r>
            <a:endParaRPr lang="en-GB" dirty="0">
              <a:latin typeface="Segoe UI Light" panose="020B0502040204020203" pitchFamily="34" charset="0"/>
            </a:endParaRPr>
          </a:p>
        </p:txBody>
      </p:sp>
    </p:spTree>
    <p:extLst>
      <p:ext uri="{BB962C8B-B14F-4D97-AF65-F5344CB8AC3E}">
        <p14:creationId xmlns:p14="http://schemas.microsoft.com/office/powerpoint/2010/main" val="57157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35A1B80-B73E-4059-9F72-D6AEDEAE6B1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48F33A0-49AE-46E8-8DD2-25D37552896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F9A301C-7C1C-4360-9922-562C1E9DC18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81" y="3017247"/>
            <a:ext cx="11373923" cy="635655"/>
          </a:xfrm>
        </p:spPr>
        <p:txBody>
          <a:bodyPr/>
          <a:lstStyle/>
          <a:p>
            <a:pPr algn="ctr"/>
            <a:r>
              <a:rPr lang="en-GB" dirty="0" err="1" smtClean="0">
                <a:latin typeface="Segoe UI Light" panose="020B0502040204020203" pitchFamily="34" charset="0"/>
                <a:cs typeface="Segoe UI Light" panose="020B0502040204020203" pitchFamily="34" charset="0"/>
              </a:rPr>
              <a:t>async</a:t>
            </a:r>
            <a:r>
              <a:rPr lang="en-GB" dirty="0" smtClean="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4" name="TextBox 3"/>
          <p:cNvSpPr txBox="1"/>
          <p:nvPr/>
        </p:nvSpPr>
        <p:spPr>
          <a:xfrm>
            <a:off x="8600033" y="5513331"/>
            <a:ext cx="1938608" cy="690702"/>
          </a:xfrm>
          <a:prstGeom prst="rect">
            <a:avLst/>
          </a:prstGeom>
          <a:noFill/>
        </p:spPr>
        <p:txBody>
          <a:bodyPr wrap="none" lIns="0" tIns="0" rIns="0" bIns="0" rtlCol="0">
            <a:spAutoFit/>
          </a:bodyPr>
          <a:lstStyle/>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Shared memory</a:t>
            </a:r>
          </a:p>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Maps to tasks</a:t>
            </a:r>
          </a:p>
        </p:txBody>
      </p:sp>
    </p:spTree>
    <p:extLst>
      <p:ext uri="{BB962C8B-B14F-4D97-AF65-F5344CB8AC3E}">
        <p14:creationId xmlns:p14="http://schemas.microsoft.com/office/powerpoint/2010/main" val="40786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81" y="3017247"/>
            <a:ext cx="11373923" cy="635655"/>
          </a:xfrm>
        </p:spPr>
        <p:txBody>
          <a:bodyPr/>
          <a:lstStyle/>
          <a:p>
            <a:pPr algn="ctr"/>
            <a:r>
              <a:rPr lang="en-GB" dirty="0" smtClean="0">
                <a:latin typeface="Segoe UI Light" panose="020B0502040204020203" pitchFamily="34" charset="0"/>
                <a:cs typeface="Segoe UI Light" panose="020B0502040204020203" pitchFamily="34" charset="0"/>
              </a:rPr>
              <a:t>cloud { … }</a:t>
            </a:r>
            <a:endParaRPr lang="en-GB" dirty="0">
              <a:latin typeface="Segoe UI Light" panose="020B0502040204020203" pitchFamily="34" charset="0"/>
              <a:cs typeface="Segoe UI Light" panose="020B0502040204020203" pitchFamily="34" charset="0"/>
            </a:endParaRPr>
          </a:p>
        </p:txBody>
      </p:sp>
      <p:sp>
        <p:nvSpPr>
          <p:cNvPr id="3" name="TextBox 2"/>
          <p:cNvSpPr txBox="1"/>
          <p:nvPr/>
        </p:nvSpPr>
        <p:spPr>
          <a:xfrm>
            <a:off x="8600033" y="5513331"/>
            <a:ext cx="2385268" cy="1036053"/>
          </a:xfrm>
          <a:prstGeom prst="rect">
            <a:avLst/>
          </a:prstGeom>
          <a:noFill/>
        </p:spPr>
        <p:txBody>
          <a:bodyPr wrap="none" lIns="0" tIns="0" rIns="0" bIns="0" rtlCol="0">
            <a:spAutoFit/>
          </a:bodyPr>
          <a:lstStyle/>
          <a:p>
            <a:r>
              <a:rPr lang="en-GB" sz="2244"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Distribution-ready</a:t>
            </a:r>
          </a:p>
          <a:p>
            <a:r>
              <a:rPr lang="en-GB" sz="2244"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 </a:t>
            </a:r>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shared memory</a:t>
            </a:r>
          </a:p>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Maps to cloud tasks</a:t>
            </a:r>
          </a:p>
        </p:txBody>
      </p:sp>
    </p:spTree>
    <p:extLst>
      <p:ext uri="{BB962C8B-B14F-4D97-AF65-F5344CB8AC3E}">
        <p14:creationId xmlns:p14="http://schemas.microsoft.com/office/powerpoint/2010/main" val="344332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 </a:t>
            </a:r>
            <a:r>
              <a:rPr lang="en-GB" dirty="0" err="1" smtClean="0"/>
              <a:t>MBrace</a:t>
            </a:r>
            <a:r>
              <a:rPr lang="en-GB" dirty="0" smtClean="0"/>
              <a:t> </a:t>
            </a:r>
            <a:r>
              <a:rPr lang="en-GB" dirty="0" err="1" smtClean="0"/>
              <a:t>StarterKit</a:t>
            </a:r>
            <a:endParaRPr lang="en-GB" dirty="0"/>
          </a:p>
        </p:txBody>
      </p:sp>
      <p:sp>
        <p:nvSpPr>
          <p:cNvPr id="2" name="Text Placeholder 1"/>
          <p:cNvSpPr>
            <a:spLocks noGrp="1"/>
          </p:cNvSpPr>
          <p:nvPr>
            <p:ph type="body" sz="quarter" idx="12"/>
          </p:nvPr>
        </p:nvSpPr>
        <p:spPr/>
        <p:txBody>
          <a:bodyPr/>
          <a:lstStyle/>
          <a:p>
            <a:r>
              <a:rPr lang="en-GB" dirty="0" smtClean="0"/>
              <a:t>Demo</a:t>
            </a:r>
            <a:endParaRPr lang="en-GB" dirty="0"/>
          </a:p>
        </p:txBody>
      </p:sp>
      <p:sp>
        <p:nvSpPr>
          <p:cNvPr id="3" name="Text Placeholder 2"/>
          <p:cNvSpPr>
            <a:spLocks noGrp="1"/>
          </p:cNvSpPr>
          <p:nvPr>
            <p:ph type="body" sz="quarter" idx="4294967295"/>
          </p:nvPr>
        </p:nvSpPr>
        <p:spPr>
          <a:xfrm>
            <a:off x="0" y="4086225"/>
            <a:ext cx="11163300" cy="738664"/>
          </a:xfrm>
        </p:spPr>
        <p:txBody>
          <a:bodyPr/>
          <a:lstStyle/>
          <a:p>
            <a:endParaRPr lang="en-GB" dirty="0"/>
          </a:p>
        </p:txBody>
      </p:sp>
    </p:spTree>
    <p:extLst>
      <p:ext uri="{BB962C8B-B14F-4D97-AF65-F5344CB8AC3E}">
        <p14:creationId xmlns:p14="http://schemas.microsoft.com/office/powerpoint/2010/main" val="248620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84880" y="1118901"/>
            <a:ext cx="10906475" cy="5864107"/>
          </a:xfrm>
        </p:spPr>
        <p:txBody>
          <a:bodyPr/>
          <a:lstStyle/>
          <a:p>
            <a:pPr marL="0" indent="0">
              <a:buNone/>
            </a:pPr>
            <a:r>
              <a:rPr lang="en-GB" sz="1800" dirty="0" smtClean="0"/>
              <a:t>Execution</a:t>
            </a:r>
            <a:endParaRPr lang="en-GB" sz="1800" dirty="0"/>
          </a:p>
          <a:p>
            <a:pPr marL="342900" lvl="1" indent="0">
              <a:buNone/>
            </a:pPr>
            <a:r>
              <a:rPr lang="en-GB" sz="1836" dirty="0">
                <a:latin typeface="+mj-lt"/>
              </a:rPr>
              <a:t>cluster			</a:t>
            </a:r>
            <a:r>
              <a:rPr lang="en-GB" sz="1836" dirty="0" smtClean="0">
                <a:latin typeface="+mj-lt"/>
              </a:rPr>
              <a:t>	-- </a:t>
            </a:r>
            <a:r>
              <a:rPr lang="en-GB" sz="1836" dirty="0">
                <a:latin typeface="+mj-lt"/>
              </a:rPr>
              <a:t>handle to cluster</a:t>
            </a:r>
          </a:p>
          <a:p>
            <a:pPr marL="342900" lvl="1" indent="0">
              <a:buNone/>
            </a:pPr>
            <a:r>
              <a:rPr lang="en-GB" sz="1836" dirty="0">
                <a:latin typeface="+mj-lt"/>
              </a:rPr>
              <a:t>cloud { … }		</a:t>
            </a:r>
            <a:r>
              <a:rPr lang="en-GB" sz="1836" dirty="0" smtClean="0">
                <a:latin typeface="+mj-lt"/>
              </a:rPr>
              <a:t>		-- </a:t>
            </a:r>
            <a:r>
              <a:rPr lang="en-GB" sz="1836" dirty="0">
                <a:latin typeface="+mj-lt"/>
              </a:rPr>
              <a:t>cloud computation</a:t>
            </a:r>
          </a:p>
          <a:p>
            <a:pPr marL="342900" lvl="1" indent="0">
              <a:buNone/>
            </a:pPr>
            <a:r>
              <a:rPr lang="en-GB" sz="1836" dirty="0" smtClean="0">
                <a:latin typeface="+mj-lt"/>
              </a:rPr>
              <a:t>local { </a:t>
            </a:r>
            <a:r>
              <a:rPr lang="en-GB" sz="1836" dirty="0">
                <a:latin typeface="+mj-lt"/>
              </a:rPr>
              <a:t>… }				-- </a:t>
            </a:r>
            <a:r>
              <a:rPr lang="en-GB" sz="1836" dirty="0" smtClean="0">
                <a:latin typeface="+mj-lt"/>
              </a:rPr>
              <a:t>fragment of multi-core cloud </a:t>
            </a:r>
            <a:r>
              <a:rPr lang="en-GB" sz="1836" dirty="0">
                <a:latin typeface="+mj-lt"/>
              </a:rPr>
              <a:t>computation</a:t>
            </a:r>
          </a:p>
          <a:p>
            <a:pPr marL="342900" lvl="1" indent="0">
              <a:buNone/>
            </a:pPr>
            <a:r>
              <a:rPr lang="en-GB" sz="1836" dirty="0" err="1" smtClean="0">
                <a:latin typeface="+mj-lt"/>
              </a:rPr>
              <a:t>Cloud.Parallel</a:t>
            </a:r>
            <a:r>
              <a:rPr lang="en-GB" sz="1836" dirty="0">
                <a:latin typeface="+mj-lt"/>
              </a:rPr>
              <a:t>, </a:t>
            </a:r>
            <a:r>
              <a:rPr lang="en-GB" sz="1836" dirty="0" smtClean="0">
                <a:latin typeface="+mj-lt"/>
              </a:rPr>
              <a:t>…			-- composition</a:t>
            </a:r>
            <a:endParaRPr lang="en-GB" sz="1836" dirty="0">
              <a:latin typeface="+mj-lt"/>
            </a:endParaRPr>
          </a:p>
          <a:p>
            <a:endParaRPr lang="en-GB" sz="600" dirty="0" smtClean="0"/>
          </a:p>
          <a:p>
            <a:pPr marL="0" indent="0">
              <a:buNone/>
            </a:pPr>
            <a:r>
              <a:rPr lang="en-GB" sz="1800" dirty="0" smtClean="0"/>
              <a:t>Job control</a:t>
            </a:r>
            <a:endParaRPr lang="en-GB" sz="1800" dirty="0"/>
          </a:p>
          <a:p>
            <a:pPr marL="342900" lvl="1" indent="0">
              <a:buNone/>
            </a:pPr>
            <a:r>
              <a:rPr lang="en-GB" sz="1836" dirty="0" err="1">
                <a:latin typeface="+mj-lt"/>
              </a:rPr>
              <a:t>cluster.CreateProcess</a:t>
            </a:r>
            <a:r>
              <a:rPr lang="en-GB" sz="1836" dirty="0">
                <a:latin typeface="+mj-lt"/>
              </a:rPr>
              <a:t>			-- start a job, asynchronously</a:t>
            </a:r>
          </a:p>
          <a:p>
            <a:pPr marL="342900" lvl="1" indent="0">
              <a:buNone/>
            </a:pPr>
            <a:r>
              <a:rPr lang="en-GB" sz="1836" dirty="0" err="1">
                <a:latin typeface="+mj-lt"/>
              </a:rPr>
              <a:t>cluster.Run</a:t>
            </a:r>
            <a:r>
              <a:rPr lang="en-GB" sz="1836" dirty="0">
                <a:latin typeface="+mj-lt"/>
              </a:rPr>
              <a:t>				-- run a job, synchronously</a:t>
            </a:r>
          </a:p>
          <a:p>
            <a:pPr marL="342900" lvl="1" indent="0">
              <a:buNone/>
            </a:pPr>
            <a:r>
              <a:rPr lang="en-GB" sz="1836" dirty="0" err="1">
                <a:latin typeface="+mj-lt"/>
              </a:rPr>
              <a:t>cluster.GetProcess</a:t>
            </a:r>
            <a:r>
              <a:rPr lang="en-GB" sz="1836" dirty="0" smtClean="0">
                <a:latin typeface="+mj-lt"/>
              </a:rPr>
              <a:t>(“…</a:t>
            </a:r>
            <a:r>
              <a:rPr lang="en-GB" sz="1836" dirty="0" err="1" smtClean="0">
                <a:latin typeface="+mj-lt"/>
              </a:rPr>
              <a:t>guid</a:t>
            </a:r>
            <a:r>
              <a:rPr lang="en-GB" sz="1836" dirty="0" smtClean="0">
                <a:latin typeface="+mj-lt"/>
              </a:rPr>
              <a:t>…”)</a:t>
            </a:r>
            <a:r>
              <a:rPr lang="en-GB" sz="1836" dirty="0">
                <a:latin typeface="+mj-lt"/>
              </a:rPr>
              <a:t>		-- fetch a job</a:t>
            </a:r>
          </a:p>
          <a:p>
            <a:pPr marL="342900" lvl="1" indent="0">
              <a:buNone/>
            </a:pPr>
            <a:r>
              <a:rPr lang="en-GB" sz="1836" dirty="0" err="1">
                <a:latin typeface="+mj-lt"/>
              </a:rPr>
              <a:t>job.ShowInfo</a:t>
            </a:r>
            <a:r>
              <a:rPr lang="en-GB" sz="1836" dirty="0">
                <a:latin typeface="+mj-lt"/>
              </a:rPr>
              <a:t>()/</a:t>
            </a:r>
            <a:r>
              <a:rPr lang="en-GB" sz="1836" dirty="0" err="1">
                <a:latin typeface="+mj-lt"/>
              </a:rPr>
              <a:t>ShowLogs</a:t>
            </a:r>
            <a:r>
              <a:rPr lang="en-GB" sz="1836" dirty="0">
                <a:latin typeface="+mj-lt"/>
              </a:rPr>
              <a:t>()		</a:t>
            </a:r>
            <a:r>
              <a:rPr lang="en-GB" sz="1836" dirty="0" smtClean="0">
                <a:latin typeface="+mj-lt"/>
              </a:rPr>
              <a:t>-- </a:t>
            </a:r>
            <a:r>
              <a:rPr lang="en-GB" sz="1836" dirty="0">
                <a:latin typeface="+mj-lt"/>
              </a:rPr>
              <a:t>display a job</a:t>
            </a:r>
          </a:p>
          <a:p>
            <a:pPr marL="342900" lvl="1" indent="0">
              <a:buNone/>
            </a:pPr>
            <a:r>
              <a:rPr lang="en-GB" sz="1836" dirty="0" err="1">
                <a:latin typeface="+mj-lt"/>
              </a:rPr>
              <a:t>job.Kill</a:t>
            </a:r>
            <a:r>
              <a:rPr lang="en-GB" sz="1836" dirty="0">
                <a:latin typeface="+mj-lt"/>
              </a:rPr>
              <a:t>()				</a:t>
            </a:r>
            <a:r>
              <a:rPr lang="en-GB" sz="1836" dirty="0" smtClean="0">
                <a:latin typeface="+mj-lt"/>
              </a:rPr>
              <a:t>-- </a:t>
            </a:r>
            <a:r>
              <a:rPr lang="en-GB" sz="1836" dirty="0">
                <a:latin typeface="+mj-lt"/>
              </a:rPr>
              <a:t>etc.</a:t>
            </a:r>
          </a:p>
          <a:p>
            <a:endParaRPr lang="en-GB" sz="700" dirty="0" smtClean="0"/>
          </a:p>
          <a:p>
            <a:pPr marL="0" indent="0">
              <a:buNone/>
            </a:pPr>
            <a:r>
              <a:rPr lang="en-GB" sz="1800" dirty="0" smtClean="0"/>
              <a:t>Data</a:t>
            </a:r>
            <a:endParaRPr lang="en-GB" sz="1800" dirty="0"/>
          </a:p>
          <a:p>
            <a:pPr marL="342900" lvl="1" indent="0">
              <a:buNone/>
            </a:pPr>
            <a:r>
              <a:rPr lang="en-GB" sz="1836" dirty="0" err="1" smtClean="0">
                <a:latin typeface="+mj-lt"/>
              </a:rPr>
              <a:t>CloudValue</a:t>
            </a:r>
            <a:r>
              <a:rPr lang="en-GB" sz="1836" dirty="0" smtClean="0">
                <a:latin typeface="+mj-lt"/>
              </a:rPr>
              <a:t>&lt;T</a:t>
            </a:r>
            <a:r>
              <a:rPr lang="en-GB" sz="1836" dirty="0">
                <a:latin typeface="+mj-lt"/>
              </a:rPr>
              <a:t>&gt;		</a:t>
            </a:r>
            <a:r>
              <a:rPr lang="en-GB" sz="1836" dirty="0" smtClean="0">
                <a:latin typeface="+mj-lt"/>
              </a:rPr>
              <a:t>		-- </a:t>
            </a:r>
            <a:r>
              <a:rPr lang="en-GB" sz="1836" dirty="0">
                <a:latin typeface="+mj-lt"/>
              </a:rPr>
              <a:t>handle to immutable blob in </a:t>
            </a:r>
            <a:r>
              <a:rPr lang="en-GB" sz="1836" dirty="0" smtClean="0">
                <a:latin typeface="+mj-lt"/>
              </a:rPr>
              <a:t>cloud storage</a:t>
            </a:r>
            <a:endParaRPr lang="en-GB" sz="1836" dirty="0">
              <a:latin typeface="+mj-lt"/>
            </a:endParaRPr>
          </a:p>
          <a:p>
            <a:pPr marL="342900" lvl="1" indent="0">
              <a:buNone/>
            </a:pPr>
            <a:r>
              <a:rPr lang="en-GB" sz="1836" dirty="0" err="1" smtClean="0">
                <a:latin typeface="+mj-lt"/>
              </a:rPr>
              <a:t>CloudFile</a:t>
            </a:r>
            <a:r>
              <a:rPr lang="en-GB" sz="1836" dirty="0">
                <a:latin typeface="+mj-lt"/>
              </a:rPr>
              <a:t>			</a:t>
            </a:r>
            <a:r>
              <a:rPr lang="en-GB" sz="1836" dirty="0" smtClean="0">
                <a:latin typeface="+mj-lt"/>
              </a:rPr>
              <a:t>	-- </a:t>
            </a:r>
            <a:r>
              <a:rPr lang="en-GB" sz="1836" dirty="0">
                <a:latin typeface="+mj-lt"/>
              </a:rPr>
              <a:t>handle to partitioned file in </a:t>
            </a:r>
            <a:r>
              <a:rPr lang="en-GB" sz="1836" dirty="0" smtClean="0">
                <a:latin typeface="+mj-lt"/>
              </a:rPr>
              <a:t>cloud storage</a:t>
            </a:r>
            <a:endParaRPr lang="en-GB" sz="1836" dirty="0">
              <a:latin typeface="+mj-lt"/>
            </a:endParaRPr>
          </a:p>
          <a:p>
            <a:pPr marL="342900" lvl="1" indent="0">
              <a:buNone/>
            </a:pPr>
            <a:r>
              <a:rPr lang="en-GB" sz="1836" dirty="0" err="1">
                <a:latin typeface="+mj-lt"/>
              </a:rPr>
              <a:t>CloudQueue</a:t>
            </a:r>
            <a:r>
              <a:rPr lang="en-GB" sz="1836" dirty="0">
                <a:latin typeface="+mj-lt"/>
              </a:rPr>
              <a:t>&lt;T&gt;		</a:t>
            </a:r>
            <a:r>
              <a:rPr lang="en-GB" sz="1836" dirty="0" smtClean="0">
                <a:latin typeface="+mj-lt"/>
              </a:rPr>
              <a:t>	-- </a:t>
            </a:r>
            <a:r>
              <a:rPr lang="en-GB" sz="1836" dirty="0">
                <a:latin typeface="+mj-lt"/>
              </a:rPr>
              <a:t>handle to </a:t>
            </a:r>
            <a:r>
              <a:rPr lang="en-GB" sz="1836" dirty="0" smtClean="0">
                <a:latin typeface="+mj-lt"/>
              </a:rPr>
              <a:t>partitioned cloud queue</a:t>
            </a:r>
            <a:endParaRPr lang="en-GB" sz="1836" dirty="0">
              <a:latin typeface="+mj-lt"/>
            </a:endParaRPr>
          </a:p>
          <a:p>
            <a:endParaRPr lang="en-GB" sz="600" dirty="0" smtClean="0"/>
          </a:p>
          <a:p>
            <a:pPr marL="0" indent="0">
              <a:buNone/>
            </a:pPr>
            <a:r>
              <a:rPr lang="en-GB" sz="2000" dirty="0" smtClean="0"/>
              <a:t>Data Flow</a:t>
            </a:r>
            <a:endParaRPr lang="en-GB" sz="2000" dirty="0"/>
          </a:p>
          <a:p>
            <a:pPr marL="342900" lvl="1" indent="0">
              <a:buNone/>
            </a:pPr>
            <a:r>
              <a:rPr lang="en-GB" sz="1836" dirty="0" err="1">
                <a:latin typeface="+mj-lt"/>
              </a:rPr>
              <a:t>CloudFlow.map</a:t>
            </a:r>
            <a:r>
              <a:rPr lang="en-GB" sz="1836" dirty="0">
                <a:latin typeface="+mj-lt"/>
              </a:rPr>
              <a:t>/</a:t>
            </a:r>
            <a:r>
              <a:rPr lang="en-GB" sz="1836" dirty="0" err="1">
                <a:latin typeface="+mj-lt"/>
              </a:rPr>
              <a:t>groupBy</a:t>
            </a:r>
            <a:r>
              <a:rPr lang="en-GB" sz="1836" dirty="0">
                <a:latin typeface="+mj-lt"/>
              </a:rPr>
              <a:t>/filter/sort/… 	-- compositional cloud-parallel data flow</a:t>
            </a:r>
          </a:p>
        </p:txBody>
      </p:sp>
      <p:sp>
        <p:nvSpPr>
          <p:cNvPr id="4" name="Title 3"/>
          <p:cNvSpPr>
            <a:spLocks noGrp="1"/>
          </p:cNvSpPr>
          <p:nvPr>
            <p:ph type="title"/>
          </p:nvPr>
        </p:nvSpPr>
        <p:spPr/>
        <p:txBody>
          <a:bodyPr/>
          <a:lstStyle/>
          <a:p>
            <a:r>
              <a:rPr lang="en-GB" sz="4080" dirty="0" smtClean="0">
                <a:latin typeface="Segoe UI Light" panose="020B0502040204020203" pitchFamily="34" charset="0"/>
              </a:rPr>
              <a:t>Lean and Simple</a:t>
            </a:r>
            <a:endParaRPr lang="en-GB" dirty="0">
              <a:latin typeface="Segoe UI Light" panose="020B0502040204020203" pitchFamily="34" charset="0"/>
            </a:endParaRPr>
          </a:p>
        </p:txBody>
      </p:sp>
    </p:spTree>
    <p:extLst>
      <p:ext uri="{BB962C8B-B14F-4D97-AF65-F5344CB8AC3E}">
        <p14:creationId xmlns:p14="http://schemas.microsoft.com/office/powerpoint/2010/main" val="116642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smtClean="0"/>
              <a:t>Lean and Simple</a:t>
            </a:r>
            <a:endParaRPr lang="en-GB" dirty="0"/>
          </a:p>
        </p:txBody>
      </p:sp>
      <p:pic>
        <p:nvPicPr>
          <p:cNvPr id="4" name="Picture 3"/>
          <p:cNvPicPr>
            <a:picLocks noChangeAspect="1"/>
          </p:cNvPicPr>
          <p:nvPr/>
        </p:nvPicPr>
        <p:blipFill rotWithShape="1">
          <a:blip r:embed="rId2"/>
          <a:srcRect t="23475" b="8439"/>
          <a:stretch/>
        </p:blipFill>
        <p:spPr>
          <a:xfrm>
            <a:off x="1363851" y="1797804"/>
            <a:ext cx="9915520" cy="4664990"/>
          </a:xfrm>
          <a:prstGeom prst="rect">
            <a:avLst/>
          </a:prstGeom>
          <a:ln>
            <a:solidFill>
              <a:schemeClr val="accent1"/>
            </a:solidFill>
          </a:ln>
        </p:spPr>
      </p:pic>
    </p:spTree>
    <p:extLst>
      <p:ext uri="{BB962C8B-B14F-4D97-AF65-F5344CB8AC3E}">
        <p14:creationId xmlns:p14="http://schemas.microsoft.com/office/powerpoint/2010/main" val="62973317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err="1" smtClean="0"/>
              <a:t>CloudFlow</a:t>
            </a:r>
            <a:r>
              <a:rPr lang="en-GB" dirty="0" smtClean="0"/>
              <a:t/>
            </a:r>
            <a:br>
              <a:rPr lang="en-GB" dirty="0" smtClean="0"/>
            </a:br>
            <a:r>
              <a:rPr lang="en-GB" dirty="0"/>
              <a:t/>
            </a:r>
            <a:br>
              <a:rPr lang="en-GB" dirty="0"/>
            </a:br>
            <a:r>
              <a:rPr lang="en-GB" dirty="0" smtClean="0"/>
              <a:t>= </a:t>
            </a:r>
            <a:br>
              <a:rPr lang="en-GB" dirty="0" smtClean="0"/>
            </a:br>
            <a:r>
              <a:rPr lang="en-GB" dirty="0"/>
              <a:t/>
            </a:r>
            <a:br>
              <a:rPr lang="en-GB" dirty="0"/>
            </a:br>
            <a:r>
              <a:rPr lang="en-GB" dirty="0" smtClean="0"/>
              <a:t>Distributed Data Parallel F#</a:t>
            </a:r>
            <a:endParaRPr lang="en-GB" dirty="0"/>
          </a:p>
        </p:txBody>
      </p:sp>
    </p:spTree>
    <p:extLst>
      <p:ext uri="{BB962C8B-B14F-4D97-AF65-F5344CB8AC3E}">
        <p14:creationId xmlns:p14="http://schemas.microsoft.com/office/powerpoint/2010/main" val="402009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lowchart: Magnetic Disk 3"/>
          <p:cNvSpPr/>
          <p:nvPr/>
        </p:nvSpPr>
        <p:spPr bwMode="auto">
          <a:xfrm>
            <a:off x="2022764"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5" name="Flowchart: Magnetic Disk 4"/>
          <p:cNvSpPr/>
          <p:nvPr/>
        </p:nvSpPr>
        <p:spPr bwMode="auto">
          <a:xfrm>
            <a:off x="4417436"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6" name="Flowchart: Magnetic Disk 5"/>
          <p:cNvSpPr/>
          <p:nvPr/>
        </p:nvSpPr>
        <p:spPr bwMode="auto">
          <a:xfrm>
            <a:off x="6812108"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7" name="Flowchart: Magnetic Disk 6"/>
          <p:cNvSpPr/>
          <p:nvPr/>
        </p:nvSpPr>
        <p:spPr bwMode="auto">
          <a:xfrm>
            <a:off x="9412312"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f</a:t>
            </a:r>
            <a:endParaRPr lang="en-GB" sz="2400" dirty="0" smtClean="0">
              <a:solidFill>
                <a:schemeClr val="bg1"/>
              </a:solidFill>
              <a:latin typeface="+mj-lt"/>
              <a:ea typeface="Segoe UI" pitchFamily="34" charset="0"/>
              <a:cs typeface="Times New Roman" panose="02020603050405020304" pitchFamily="18"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7" name="Straight Arrow Connector 16"/>
          <p:cNvCxnSpPr>
            <a:endCxn id="20" idx="0"/>
          </p:cNvCxnSpPr>
          <p:nvPr/>
        </p:nvCxnSpPr>
        <p:spPr>
          <a:xfrm>
            <a:off x="2923309" y="3960357"/>
            <a:ext cx="3572092"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6038201" y="4689763"/>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g</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1184347" cy="7287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20" idx="0"/>
          </p:cNvCxnSpPr>
          <p:nvPr/>
        </p:nvCxnSpPr>
        <p:spPr>
          <a:xfrm flipH="1">
            <a:off x="6495401" y="3961038"/>
            <a:ext cx="1210325" cy="7287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20" idx="0"/>
          </p:cNvCxnSpPr>
          <p:nvPr/>
        </p:nvCxnSpPr>
        <p:spPr>
          <a:xfrm flipH="1">
            <a:off x="6495401" y="3960357"/>
            <a:ext cx="3660789"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6495401" y="5534890"/>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p:cNvSpPr/>
          <p:nvPr/>
        </p:nvSpPr>
        <p:spPr bwMode="auto">
          <a:xfrm>
            <a:off x="5601783" y="5863935"/>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35" name="TextBox 34"/>
          <p:cNvSpPr txBox="1"/>
          <p:nvPr/>
        </p:nvSpPr>
        <p:spPr>
          <a:xfrm>
            <a:off x="-40259" y="51009"/>
            <a:ext cx="41033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latin typeface="+mj-lt"/>
              </a:rPr>
              <a:t>CloudFlow.OfCloudFileByLine</a:t>
            </a:r>
            <a:endParaRPr lang="en-GB" sz="2400" dirty="0" smtClean="0">
              <a:solidFill>
                <a:schemeClr val="bg1"/>
              </a:solidFill>
              <a:latin typeface="+mj-lt"/>
            </a:endParaRPr>
          </a:p>
        </p:txBody>
      </p:sp>
      <p:sp>
        <p:nvSpPr>
          <p:cNvPr id="37" name="TextBox 36"/>
          <p:cNvSpPr txBox="1"/>
          <p:nvPr/>
        </p:nvSpPr>
        <p:spPr>
          <a:xfrm>
            <a:off x="0" y="2421054"/>
            <a:ext cx="28641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CloudFlow.map</a:t>
            </a:r>
            <a:r>
              <a:rPr lang="en-GB" sz="2400" dirty="0" smtClean="0">
                <a:solidFill>
                  <a:schemeClr val="bg1"/>
                </a:solidFill>
                <a:latin typeface="+mj-lt"/>
              </a:rPr>
              <a:t> </a:t>
            </a:r>
            <a:r>
              <a:rPr lang="en-GB" sz="2400" dirty="0">
                <a:solidFill>
                  <a:srgbClr val="505050"/>
                </a:solidFill>
                <a:latin typeface="+mj-lt"/>
                <a:ea typeface="Segoe UI" pitchFamily="34" charset="0"/>
                <a:cs typeface="Times New Roman" panose="02020603050405020304" pitchFamily="18" charset="0"/>
              </a:rPr>
              <a:t>f</a:t>
            </a:r>
            <a:endParaRPr lang="en-GB" sz="2400" dirty="0" smtClean="0">
              <a:solidFill>
                <a:schemeClr val="bg1"/>
              </a:solidFill>
              <a:latin typeface="+mj-lt"/>
            </a:endParaRPr>
          </a:p>
        </p:txBody>
      </p:sp>
      <p:sp>
        <p:nvSpPr>
          <p:cNvPr id="38" name="TextBox 37"/>
          <p:cNvSpPr txBox="1"/>
          <p:nvPr/>
        </p:nvSpPr>
        <p:spPr>
          <a:xfrm>
            <a:off x="0" y="4778504"/>
            <a:ext cx="32104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CloudFlow.sumBy</a:t>
            </a:r>
            <a:r>
              <a:rPr lang="en-GB" sz="2400" dirty="0" smtClean="0">
                <a:solidFill>
                  <a:schemeClr val="bg1"/>
                </a:solidFill>
                <a:latin typeface="+mj-lt"/>
              </a:rPr>
              <a:t> </a:t>
            </a:r>
            <a:r>
              <a:rPr lang="en-GB" sz="2400" dirty="0" smtClean="0">
                <a:solidFill>
                  <a:schemeClr val="bg1"/>
                </a:solidFill>
                <a:latin typeface="+mj-lt"/>
                <a:ea typeface="Segoe UI" pitchFamily="34" charset="0"/>
                <a:cs typeface="Times New Roman" panose="02020603050405020304" pitchFamily="18" charset="0"/>
              </a:rPr>
              <a:t>g</a:t>
            </a:r>
            <a:endParaRPr lang="en-GB" sz="2400" dirty="0" smtClean="0">
              <a:solidFill>
                <a:schemeClr val="bg1"/>
              </a:solidFill>
              <a:latin typeface="+mj-lt"/>
            </a:endParaRPr>
          </a:p>
        </p:txBody>
      </p:sp>
      <p:sp>
        <p:nvSpPr>
          <p:cNvPr id="39" name="TextBox 38"/>
          <p:cNvSpPr txBox="1"/>
          <p:nvPr/>
        </p:nvSpPr>
        <p:spPr>
          <a:xfrm>
            <a:off x="0" y="5870179"/>
            <a:ext cx="2947345"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CloudFlow.persist</a:t>
            </a:r>
            <a:endParaRPr lang="en-GB" sz="2400" dirty="0" smtClean="0">
              <a:solidFill>
                <a:schemeClr val="bg1"/>
              </a:solidFill>
              <a:latin typeface="+mj-lt"/>
            </a:endParaRPr>
          </a:p>
        </p:txBody>
      </p:sp>
      <p:sp>
        <p:nvSpPr>
          <p:cNvPr id="40" name="Rectangular Callout 39"/>
          <p:cNvSpPr/>
          <p:nvPr/>
        </p:nvSpPr>
        <p:spPr bwMode="auto">
          <a:xfrm>
            <a:off x="9263997" y="4485536"/>
            <a:ext cx="2510725" cy="1911799"/>
          </a:xfrm>
          <a:prstGeom prst="wedgeRectCallout">
            <a:avLst>
              <a:gd name="adj1" fmla="val -100610"/>
              <a:gd name="adj2" fmla="val -8782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Your code, to ‘000s of machines, simply, transparently</a:t>
            </a:r>
          </a:p>
        </p:txBody>
      </p:sp>
      <p:sp>
        <p:nvSpPr>
          <p:cNvPr id="41" name="Rectangular Callout 40"/>
          <p:cNvSpPr/>
          <p:nvPr/>
        </p:nvSpPr>
        <p:spPr bwMode="auto">
          <a:xfrm>
            <a:off x="9319746" y="2080621"/>
            <a:ext cx="2648218" cy="897537"/>
          </a:xfrm>
          <a:prstGeom prst="wedgeRectCallout">
            <a:avLst>
              <a:gd name="adj1" fmla="val -100610"/>
              <a:gd name="adj2" fmla="val -8782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Partitioned data in the cloud</a:t>
            </a:r>
          </a:p>
        </p:txBody>
      </p:sp>
    </p:spTree>
    <p:extLst>
      <p:ext uri="{BB962C8B-B14F-4D97-AF65-F5344CB8AC3E}">
        <p14:creationId xmlns:p14="http://schemas.microsoft.com/office/powerpoint/2010/main" val="204102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34" grpId="0" animBg="1"/>
      <p:bldP spid="35" grpId="0"/>
      <p:bldP spid="37" grpId="0"/>
      <p:bldP spid="38" grpId="0"/>
      <p:bldP spid="39" grpId="0"/>
      <p:bldP spid="40" grpId="0" animBg="1"/>
      <p:bldP spid="40" grpId="1" animBg="1"/>
      <p:bldP spid="41" grpId="0" animBg="1"/>
      <p:bldP spid="4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460" y="2539148"/>
            <a:ext cx="9083534" cy="3107902"/>
          </a:xfrm>
        </p:spPr>
        <p:txBody>
          <a:bodyPr/>
          <a:lstStyle/>
          <a:p>
            <a:r>
              <a:rPr lang="en-GB" sz="4488" dirty="0" smtClean="0">
                <a:latin typeface="Segoe UI Light" panose="020B0502040204020203" pitchFamily="34" charset="0"/>
              </a:rPr>
              <a:t>What Kind of Language Design?</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a:latin typeface="Segoe UI Light" panose="020B0502040204020203" pitchFamily="34" charset="0"/>
              </a:rPr>
              <a:t>What Kind of </a:t>
            </a:r>
            <a:r>
              <a:rPr lang="en-GB" sz="4488" dirty="0" smtClean="0">
                <a:latin typeface="Segoe UI Light" panose="020B0502040204020203" pitchFamily="34" charset="0"/>
              </a:rPr>
              <a:t>Language Community?</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a:latin typeface="Segoe UI Light" panose="020B0502040204020203" pitchFamily="34" charset="0"/>
              </a:rPr>
              <a:t>What Kind of Language </a:t>
            </a:r>
            <a:r>
              <a:rPr lang="en-GB" sz="4488" dirty="0" smtClean="0">
                <a:latin typeface="Segoe UI Light" panose="020B0502040204020203" pitchFamily="34" charset="0"/>
              </a:rPr>
              <a:t>Technologies?</a:t>
            </a:r>
            <a:endParaRPr lang="en-GB" sz="4488" dirty="0">
              <a:latin typeface="Segoe UI Light" panose="020B0502040204020203" pitchFamily="34" charset="0"/>
            </a:endParaRPr>
          </a:p>
        </p:txBody>
      </p:sp>
    </p:spTree>
    <p:extLst>
      <p:ext uri="{BB962C8B-B14F-4D97-AF65-F5344CB8AC3E}">
        <p14:creationId xmlns:p14="http://schemas.microsoft.com/office/powerpoint/2010/main" val="870678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f</a:t>
            </a:r>
            <a:endParaRPr lang="en-GB" sz="2400" dirty="0" smtClean="0">
              <a:solidFill>
                <a:schemeClr val="bg1"/>
              </a:solidFill>
              <a:latin typeface="+mj-lt"/>
              <a:ea typeface="Segoe UI" pitchFamily="34" charset="0"/>
              <a:cs typeface="Times New Roman" panose="02020603050405020304" pitchFamily="18"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7" name="Straight Arrow Connector 16"/>
          <p:cNvCxnSpPr>
            <a:endCxn id="20" idx="0"/>
          </p:cNvCxnSpPr>
          <p:nvPr/>
        </p:nvCxnSpPr>
        <p:spPr>
          <a:xfrm>
            <a:off x="2923309" y="3960357"/>
            <a:ext cx="3572092"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6038201" y="4689763"/>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g</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1184347" cy="7287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20" idx="0"/>
          </p:cNvCxnSpPr>
          <p:nvPr/>
        </p:nvCxnSpPr>
        <p:spPr>
          <a:xfrm flipH="1">
            <a:off x="6495401" y="3961038"/>
            <a:ext cx="1210325" cy="7287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20" idx="0"/>
          </p:cNvCxnSpPr>
          <p:nvPr/>
        </p:nvCxnSpPr>
        <p:spPr>
          <a:xfrm flipH="1">
            <a:off x="6495401" y="3960357"/>
            <a:ext cx="3660789"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6495401" y="5534890"/>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p:cNvSpPr/>
          <p:nvPr/>
        </p:nvSpPr>
        <p:spPr bwMode="auto">
          <a:xfrm>
            <a:off x="5601783" y="5863935"/>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35" name="TextBox 34"/>
          <p:cNvSpPr txBox="1"/>
          <p:nvPr/>
        </p:nvSpPr>
        <p:spPr>
          <a:xfrm>
            <a:off x="-40259" y="51009"/>
            <a:ext cx="4023153"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latin typeface="+mj-lt"/>
              </a:rPr>
              <a:t>CloudFlow.OfHttpFilesByLine</a:t>
            </a:r>
            <a:endParaRPr lang="en-GB" sz="2400" dirty="0" smtClean="0">
              <a:solidFill>
                <a:schemeClr val="bg1"/>
              </a:solidFill>
              <a:latin typeface="+mj-lt"/>
            </a:endParaRPr>
          </a:p>
        </p:txBody>
      </p:sp>
      <p:sp>
        <p:nvSpPr>
          <p:cNvPr id="37" name="TextBox 36"/>
          <p:cNvSpPr txBox="1"/>
          <p:nvPr/>
        </p:nvSpPr>
        <p:spPr>
          <a:xfrm>
            <a:off x="0" y="2421054"/>
            <a:ext cx="28641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CloudFlow.map</a:t>
            </a:r>
            <a:r>
              <a:rPr lang="en-GB" sz="2400" dirty="0" smtClean="0">
                <a:solidFill>
                  <a:schemeClr val="bg1"/>
                </a:solidFill>
                <a:latin typeface="+mj-lt"/>
              </a:rPr>
              <a:t> </a:t>
            </a:r>
            <a:r>
              <a:rPr lang="en-GB" sz="2400" dirty="0">
                <a:solidFill>
                  <a:srgbClr val="505050"/>
                </a:solidFill>
                <a:latin typeface="+mj-lt"/>
                <a:ea typeface="Segoe UI" pitchFamily="34" charset="0"/>
                <a:cs typeface="Times New Roman" panose="02020603050405020304" pitchFamily="18" charset="0"/>
              </a:rPr>
              <a:t>f</a:t>
            </a:r>
            <a:endParaRPr lang="en-GB" sz="2400" dirty="0" smtClean="0">
              <a:solidFill>
                <a:schemeClr val="bg1"/>
              </a:solidFill>
              <a:latin typeface="+mj-lt"/>
            </a:endParaRPr>
          </a:p>
        </p:txBody>
      </p:sp>
      <p:sp>
        <p:nvSpPr>
          <p:cNvPr id="38" name="TextBox 37"/>
          <p:cNvSpPr txBox="1"/>
          <p:nvPr/>
        </p:nvSpPr>
        <p:spPr>
          <a:xfrm>
            <a:off x="0" y="4778504"/>
            <a:ext cx="32104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CloudFlow.sumBy</a:t>
            </a:r>
            <a:r>
              <a:rPr lang="en-GB" sz="2400" dirty="0" smtClean="0">
                <a:solidFill>
                  <a:schemeClr val="bg1"/>
                </a:solidFill>
                <a:latin typeface="+mj-lt"/>
              </a:rPr>
              <a:t> </a:t>
            </a:r>
            <a:r>
              <a:rPr lang="en-GB" sz="2400" dirty="0" smtClean="0">
                <a:solidFill>
                  <a:schemeClr val="bg1"/>
                </a:solidFill>
                <a:latin typeface="+mj-lt"/>
                <a:ea typeface="Segoe UI" pitchFamily="34" charset="0"/>
                <a:cs typeface="Times New Roman" panose="02020603050405020304" pitchFamily="18" charset="0"/>
              </a:rPr>
              <a:t>g</a:t>
            </a:r>
            <a:endParaRPr lang="en-GB" sz="2400" dirty="0" smtClean="0">
              <a:solidFill>
                <a:schemeClr val="bg1"/>
              </a:solidFill>
              <a:latin typeface="+mj-lt"/>
            </a:endParaRPr>
          </a:p>
        </p:txBody>
      </p:sp>
      <p:sp>
        <p:nvSpPr>
          <p:cNvPr id="39" name="TextBox 38"/>
          <p:cNvSpPr txBox="1"/>
          <p:nvPr/>
        </p:nvSpPr>
        <p:spPr>
          <a:xfrm>
            <a:off x="0" y="5870179"/>
            <a:ext cx="2947345"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CloudFlow.persist</a:t>
            </a:r>
            <a:endParaRPr lang="en-GB" sz="2400" dirty="0" smtClean="0">
              <a:solidFill>
                <a:schemeClr val="bg1"/>
              </a:solidFill>
              <a:latin typeface="+mj-lt"/>
            </a:endParaRPr>
          </a:p>
        </p:txBody>
      </p:sp>
      <p:sp>
        <p:nvSpPr>
          <p:cNvPr id="41" name="Rectangular Callout 40"/>
          <p:cNvSpPr/>
          <p:nvPr/>
        </p:nvSpPr>
        <p:spPr bwMode="auto">
          <a:xfrm>
            <a:off x="9289281" y="295921"/>
            <a:ext cx="2648218" cy="897537"/>
          </a:xfrm>
          <a:prstGeom prst="wedgeRectCallout">
            <a:avLst>
              <a:gd name="adj1" fmla="val -92937"/>
              <a:gd name="adj2" fmla="val 577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Partitioned web inputs</a:t>
            </a:r>
          </a:p>
        </p:txBody>
      </p:sp>
      <p:sp>
        <p:nvSpPr>
          <p:cNvPr id="2" name="TextBox 1"/>
          <p:cNvSpPr txBox="1"/>
          <p:nvPr/>
        </p:nvSpPr>
        <p:spPr>
          <a:xfrm>
            <a:off x="2456514" y="1209386"/>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28" name="TextBox 27"/>
          <p:cNvSpPr txBox="1"/>
          <p:nvPr/>
        </p:nvSpPr>
        <p:spPr>
          <a:xfrm>
            <a:off x="4834665" y="1216523"/>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29" name="TextBox 28"/>
          <p:cNvSpPr txBox="1"/>
          <p:nvPr/>
        </p:nvSpPr>
        <p:spPr>
          <a:xfrm>
            <a:off x="7301650" y="1216523"/>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30" name="TextBox 29"/>
          <p:cNvSpPr txBox="1"/>
          <p:nvPr/>
        </p:nvSpPr>
        <p:spPr>
          <a:xfrm>
            <a:off x="9679801" y="1223660"/>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Tree>
    <p:extLst>
      <p:ext uri="{BB962C8B-B14F-4D97-AF65-F5344CB8AC3E}">
        <p14:creationId xmlns:p14="http://schemas.microsoft.com/office/powerpoint/2010/main" val="2400600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p:cNvCxnSpPr/>
          <p:nvPr/>
        </p:nvCxnSpPr>
        <p:spPr>
          <a:xfrm>
            <a:off x="2785024" y="3889443"/>
            <a:ext cx="2415454" cy="850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4853854" y="475748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61" idx="0"/>
          </p:cNvCxnSpPr>
          <p:nvPr/>
        </p:nvCxnSpPr>
        <p:spPr>
          <a:xfrm flipH="1">
            <a:off x="7635983" y="3961038"/>
            <a:ext cx="69743" cy="829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61" idx="0"/>
          </p:cNvCxnSpPr>
          <p:nvPr/>
        </p:nvCxnSpPr>
        <p:spPr>
          <a:xfrm flipH="1">
            <a:off x="7635983" y="3960357"/>
            <a:ext cx="2520207" cy="830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5311054" y="5602609"/>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2438400"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438400"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438400"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438400"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853854"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853854"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853854"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853854"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7248526" y="58393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48526" y="80560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248526" y="122124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248526" y="144291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9698990"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698990"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9698990"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9698990"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4853854" y="63152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853854" y="6536961"/>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40259" y="51009"/>
            <a:ext cx="38886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rPr>
              <a:t>CloudFlow.OfCloudQueue</a:t>
            </a:r>
            <a:endParaRPr lang="en-GB" sz="2400" dirty="0" smtClean="0">
              <a:solidFill>
                <a:schemeClr val="bg1"/>
              </a:solidFill>
            </a:endParaRPr>
          </a:p>
        </p:txBody>
      </p:sp>
      <p:sp>
        <p:nvSpPr>
          <p:cNvPr id="54" name="TextBox 53"/>
          <p:cNvSpPr txBox="1"/>
          <p:nvPr/>
        </p:nvSpPr>
        <p:spPr>
          <a:xfrm>
            <a:off x="0" y="2421054"/>
            <a:ext cx="28258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CloudFlow.map</a:t>
            </a:r>
            <a:endParaRPr lang="en-GB" sz="2400" dirty="0" smtClean="0">
              <a:solidFill>
                <a:schemeClr val="bg1"/>
              </a:solidFill>
            </a:endParaRPr>
          </a:p>
        </p:txBody>
      </p:sp>
      <p:sp>
        <p:nvSpPr>
          <p:cNvPr id="55" name="TextBox 54"/>
          <p:cNvSpPr txBox="1"/>
          <p:nvPr/>
        </p:nvSpPr>
        <p:spPr>
          <a:xfrm>
            <a:off x="0" y="4778504"/>
            <a:ext cx="41008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CloudFlow.averageByKey</a:t>
            </a:r>
            <a:endParaRPr lang="en-GB" sz="2400" dirty="0" smtClean="0">
              <a:solidFill>
                <a:schemeClr val="bg1"/>
              </a:solidFill>
            </a:endParaRPr>
          </a:p>
        </p:txBody>
      </p:sp>
      <p:sp>
        <p:nvSpPr>
          <p:cNvPr id="56" name="TextBox 55"/>
          <p:cNvSpPr txBox="1"/>
          <p:nvPr/>
        </p:nvSpPr>
        <p:spPr>
          <a:xfrm>
            <a:off x="0" y="5870179"/>
            <a:ext cx="421160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CloudFlow.toCloudQueue</a:t>
            </a:r>
            <a:endParaRPr lang="en-GB" sz="2400" dirty="0" smtClean="0">
              <a:solidFill>
                <a:schemeClr val="bg1"/>
              </a:solidFill>
            </a:endParaRPr>
          </a:p>
        </p:txBody>
      </p:sp>
      <p:sp>
        <p:nvSpPr>
          <p:cNvPr id="61" name="Rectangle 60"/>
          <p:cNvSpPr/>
          <p:nvPr/>
        </p:nvSpPr>
        <p:spPr bwMode="auto">
          <a:xfrm>
            <a:off x="7178783" y="479060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Arrow Connector 61"/>
          <p:cNvCxnSpPr>
            <a:stCxn id="61" idx="2"/>
          </p:cNvCxnSpPr>
          <p:nvPr/>
        </p:nvCxnSpPr>
        <p:spPr>
          <a:xfrm>
            <a:off x="7635983" y="5635732"/>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178783" y="6296422"/>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178783" y="651809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p:cNvCxnSpPr>
            <a:stCxn id="16" idx="2"/>
            <a:endCxn id="20" idx="0"/>
          </p:cNvCxnSpPr>
          <p:nvPr/>
        </p:nvCxnSpPr>
        <p:spPr>
          <a:xfrm flipH="1">
            <a:off x="5311054" y="3960357"/>
            <a:ext cx="4845136" cy="7971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61" idx="0"/>
          </p:cNvCxnSpPr>
          <p:nvPr/>
        </p:nvCxnSpPr>
        <p:spPr>
          <a:xfrm>
            <a:off x="2895600" y="3906982"/>
            <a:ext cx="4740383" cy="88362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ular Callout 47"/>
          <p:cNvSpPr/>
          <p:nvPr/>
        </p:nvSpPr>
        <p:spPr bwMode="auto">
          <a:xfrm>
            <a:off x="9289281" y="295922"/>
            <a:ext cx="2648218" cy="897616"/>
          </a:xfrm>
          <a:prstGeom prst="wedgeRectCallout">
            <a:avLst>
              <a:gd name="adj1" fmla="val -75150"/>
              <a:gd name="adj2" fmla="val 215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incremental queued inputs</a:t>
            </a:r>
          </a:p>
        </p:txBody>
      </p:sp>
      <p:sp>
        <p:nvSpPr>
          <p:cNvPr id="49" name="Rectangular Callout 48"/>
          <p:cNvSpPr/>
          <p:nvPr/>
        </p:nvSpPr>
        <p:spPr bwMode="auto">
          <a:xfrm>
            <a:off x="9289281" y="5418017"/>
            <a:ext cx="2648218" cy="878406"/>
          </a:xfrm>
          <a:prstGeom prst="wedgeRectCallout">
            <a:avLst>
              <a:gd name="adj1" fmla="val -89275"/>
              <a:gd name="adj2" fmla="val 562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incremental queued outputs</a:t>
            </a:r>
          </a:p>
        </p:txBody>
      </p:sp>
    </p:spTree>
    <p:extLst>
      <p:ext uri="{BB962C8B-B14F-4D97-AF65-F5344CB8AC3E}">
        <p14:creationId xmlns:p14="http://schemas.microsoft.com/office/powerpoint/2010/main" val="28047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p:cNvCxnSpPr/>
          <p:nvPr/>
        </p:nvCxnSpPr>
        <p:spPr>
          <a:xfrm>
            <a:off x="2785024" y="3889443"/>
            <a:ext cx="2415454" cy="850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4853854" y="475748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61" idx="0"/>
          </p:cNvCxnSpPr>
          <p:nvPr/>
        </p:nvCxnSpPr>
        <p:spPr>
          <a:xfrm flipH="1">
            <a:off x="7635983" y="3961038"/>
            <a:ext cx="69743" cy="829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61" idx="0"/>
          </p:cNvCxnSpPr>
          <p:nvPr/>
        </p:nvCxnSpPr>
        <p:spPr>
          <a:xfrm flipH="1">
            <a:off x="7635983" y="3960357"/>
            <a:ext cx="2520207" cy="830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5311054" y="5602609"/>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4853854" y="63152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853854" y="6536961"/>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0" y="2421054"/>
            <a:ext cx="28258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CloudFlow.map</a:t>
            </a:r>
            <a:endParaRPr lang="en-GB" sz="2400" dirty="0" smtClean="0">
              <a:solidFill>
                <a:schemeClr val="bg1"/>
              </a:solidFill>
            </a:endParaRPr>
          </a:p>
        </p:txBody>
      </p:sp>
      <p:sp>
        <p:nvSpPr>
          <p:cNvPr id="55" name="TextBox 54"/>
          <p:cNvSpPr txBox="1"/>
          <p:nvPr/>
        </p:nvSpPr>
        <p:spPr>
          <a:xfrm>
            <a:off x="0" y="4778504"/>
            <a:ext cx="41008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CloudFlow.averageByKey</a:t>
            </a:r>
            <a:endParaRPr lang="en-GB" sz="2400" dirty="0" smtClean="0">
              <a:solidFill>
                <a:schemeClr val="bg1"/>
              </a:solidFill>
            </a:endParaRPr>
          </a:p>
        </p:txBody>
      </p:sp>
      <p:sp>
        <p:nvSpPr>
          <p:cNvPr id="56" name="TextBox 55"/>
          <p:cNvSpPr txBox="1"/>
          <p:nvPr/>
        </p:nvSpPr>
        <p:spPr>
          <a:xfrm>
            <a:off x="0" y="5870179"/>
            <a:ext cx="421160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CloudFlow.toCloudQueue</a:t>
            </a:r>
            <a:endParaRPr lang="en-GB" sz="2400" dirty="0" smtClean="0">
              <a:solidFill>
                <a:schemeClr val="bg1"/>
              </a:solidFill>
            </a:endParaRPr>
          </a:p>
        </p:txBody>
      </p:sp>
      <p:sp>
        <p:nvSpPr>
          <p:cNvPr id="61" name="Rectangle 60"/>
          <p:cNvSpPr/>
          <p:nvPr/>
        </p:nvSpPr>
        <p:spPr bwMode="auto">
          <a:xfrm>
            <a:off x="7178783" y="479060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Arrow Connector 61"/>
          <p:cNvCxnSpPr>
            <a:stCxn id="61" idx="2"/>
          </p:cNvCxnSpPr>
          <p:nvPr/>
        </p:nvCxnSpPr>
        <p:spPr>
          <a:xfrm>
            <a:off x="7635983" y="5635732"/>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178783" y="6296422"/>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178783" y="651809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p:cNvCxnSpPr>
            <a:stCxn id="16" idx="2"/>
            <a:endCxn id="20" idx="0"/>
          </p:cNvCxnSpPr>
          <p:nvPr/>
        </p:nvCxnSpPr>
        <p:spPr>
          <a:xfrm flipH="1">
            <a:off x="5311054" y="3960357"/>
            <a:ext cx="4845136" cy="7971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61" idx="0"/>
          </p:cNvCxnSpPr>
          <p:nvPr/>
        </p:nvCxnSpPr>
        <p:spPr>
          <a:xfrm>
            <a:off x="2895600" y="3906982"/>
            <a:ext cx="4740383" cy="88362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2916382" y="2029008"/>
            <a:ext cx="3579019"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311054" y="2029008"/>
            <a:ext cx="1184347"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495401" y="2029008"/>
            <a:ext cx="1283927"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495401" y="2029008"/>
            <a:ext cx="3678599"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6038201" y="339436"/>
            <a:ext cx="914400" cy="845127"/>
          </a:xfrm>
          <a:prstGeom prst="rect">
            <a:avLst/>
          </a:prstGeom>
          <a:noFill/>
          <a:ln w="28575">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v</a:t>
            </a:r>
          </a:p>
        </p:txBody>
      </p:sp>
      <p:cxnSp>
        <p:nvCxnSpPr>
          <p:cNvPr id="57" name="Straight Arrow Connector 56"/>
          <p:cNvCxnSpPr>
            <a:stCxn id="52" idx="2"/>
          </p:cNvCxnSpPr>
          <p:nvPr/>
        </p:nvCxnSpPr>
        <p:spPr>
          <a:xfrm>
            <a:off x="6495401" y="1184563"/>
            <a:ext cx="0" cy="51574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259" y="51009"/>
            <a:ext cx="29027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rPr>
              <a:t>CloudFlow.OfArray</a:t>
            </a:r>
            <a:endParaRPr lang="en-GB" sz="2400" dirty="0" smtClean="0">
              <a:solidFill>
                <a:schemeClr val="bg1"/>
              </a:solidFill>
            </a:endParaRPr>
          </a:p>
        </p:txBody>
      </p:sp>
      <p:sp>
        <p:nvSpPr>
          <p:cNvPr id="30" name="Rectangular Callout 29"/>
          <p:cNvSpPr/>
          <p:nvPr/>
        </p:nvSpPr>
        <p:spPr bwMode="auto">
          <a:xfrm>
            <a:off x="9289281" y="295922"/>
            <a:ext cx="2648218" cy="612570"/>
          </a:xfrm>
          <a:prstGeom prst="wedgeRectCallout">
            <a:avLst>
              <a:gd name="adj1" fmla="val -127467"/>
              <a:gd name="adj2" fmla="val 41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l</a:t>
            </a:r>
            <a:r>
              <a:rPr lang="en-GB" sz="2400" dirty="0" smtClean="0">
                <a:gradFill>
                  <a:gsLst>
                    <a:gs pos="0">
                      <a:srgbClr val="FFFFFF"/>
                    </a:gs>
                    <a:gs pos="100000">
                      <a:srgbClr val="FFFFFF"/>
                    </a:gs>
                  </a:gsLst>
                  <a:lin ang="5400000" scaled="0"/>
                </a:gradFill>
                <a:ea typeface="Segoe UI" pitchFamily="34" charset="0"/>
                <a:cs typeface="Segoe UI" pitchFamily="34" charset="0"/>
              </a:rPr>
              <a:t>ocal data inputs</a:t>
            </a:r>
          </a:p>
        </p:txBody>
      </p:sp>
    </p:spTree>
    <p:extLst>
      <p:ext uri="{BB962C8B-B14F-4D97-AF65-F5344CB8AC3E}">
        <p14:creationId xmlns:p14="http://schemas.microsoft.com/office/powerpoint/2010/main" val="285446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 UK House Prices!</a:t>
            </a:r>
            <a:endParaRPr lang="en-GB" dirty="0"/>
          </a:p>
        </p:txBody>
      </p:sp>
      <p:sp>
        <p:nvSpPr>
          <p:cNvPr id="6" name="Text Placeholder 5"/>
          <p:cNvSpPr>
            <a:spLocks noGrp="1"/>
          </p:cNvSpPr>
          <p:nvPr>
            <p:ph type="body" sz="quarter" idx="12"/>
          </p:nvPr>
        </p:nvSpPr>
        <p:spPr/>
        <p:txBody>
          <a:bodyPr/>
          <a:lstStyle/>
          <a:p>
            <a:r>
              <a:rPr lang="en-GB" dirty="0" smtClean="0"/>
              <a:t>Isaac Abraham</a:t>
            </a:r>
            <a:endParaRPr lang="en-GB" dirty="0"/>
          </a:p>
        </p:txBody>
      </p:sp>
    </p:spTree>
    <p:extLst>
      <p:ext uri="{BB962C8B-B14F-4D97-AF65-F5344CB8AC3E}">
        <p14:creationId xmlns:p14="http://schemas.microsoft.com/office/powerpoint/2010/main" val="259810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9" y="692779"/>
            <a:ext cx="11889564" cy="917575"/>
          </a:xfrm>
        </p:spPr>
        <p:txBody>
          <a:bodyPr/>
          <a:lstStyle/>
          <a:p>
            <a:pPr algn="ctr"/>
            <a:r>
              <a:rPr lang="en-GB" dirty="0"/>
              <a:t>a</a:t>
            </a:r>
            <a:r>
              <a:rPr lang="en-GB" dirty="0" smtClean="0"/>
              <a:t>nd from C# too!</a:t>
            </a:r>
            <a:br>
              <a:rPr lang="en-GB" dirty="0" smtClean="0"/>
            </a:br>
            <a:r>
              <a:rPr lang="en-GB" dirty="0"/>
              <a:t/>
            </a:r>
            <a:br>
              <a:rPr lang="en-GB" dirty="0"/>
            </a:br>
            <a:endParaRPr lang="en-GB" dirty="0"/>
          </a:p>
        </p:txBody>
      </p:sp>
      <p:pic>
        <p:nvPicPr>
          <p:cNvPr id="3" name="Picture 2">
            <a:hlinkClick r:id="rId2" action="ppaction://hlinkfile"/>
          </p:cNvPr>
          <p:cNvPicPr>
            <a:picLocks noChangeAspect="1"/>
          </p:cNvPicPr>
          <p:nvPr/>
        </p:nvPicPr>
        <p:blipFill>
          <a:blip r:embed="rId3"/>
          <a:stretch>
            <a:fillRect/>
          </a:stretch>
        </p:blipFill>
        <p:spPr>
          <a:xfrm>
            <a:off x="271669" y="3069544"/>
            <a:ext cx="12010523" cy="2242685"/>
          </a:xfrm>
          <a:prstGeom prst="rect">
            <a:avLst/>
          </a:prstGeom>
        </p:spPr>
      </p:pic>
    </p:spTree>
    <p:extLst>
      <p:ext uri="{BB962C8B-B14F-4D97-AF65-F5344CB8AC3E}">
        <p14:creationId xmlns:p14="http://schemas.microsoft.com/office/powerpoint/2010/main" val="88075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720768076"/>
              </p:ext>
            </p:extLst>
          </p:nvPr>
        </p:nvGraphicFramePr>
        <p:xfrm>
          <a:off x="870857" y="1212849"/>
          <a:ext cx="10348695" cy="5438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257956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AE88DAD-FE44-41C5-A665-578C6AD93CF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C61D05F-6FB0-4DDF-9C4A-474E8DDF668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F40727C-E4AA-4130-8F26-EE6CB499BE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03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55013804"/>
              </p:ext>
            </p:extLst>
          </p:nvPr>
        </p:nvGraphicFramePr>
        <p:xfrm>
          <a:off x="955964" y="1052945"/>
          <a:ext cx="10263587" cy="5598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p:cNvSpPr>
            <a:spLocks noGrp="1"/>
          </p:cNvSpPr>
          <p:nvPr>
            <p:ph type="title"/>
          </p:nvPr>
        </p:nvSpPr>
        <p:spPr/>
        <p:txBody>
          <a:bodyPr/>
          <a:lstStyle/>
          <a:p>
            <a:endParaRPr lang="en-GB"/>
          </a:p>
        </p:txBody>
      </p:sp>
    </p:spTree>
    <p:extLst>
      <p:ext uri="{BB962C8B-B14F-4D97-AF65-F5344CB8AC3E}">
        <p14:creationId xmlns:p14="http://schemas.microsoft.com/office/powerpoint/2010/main" val="88537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3C22B26D-8B53-418A-904B-DB0E428045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8A5F69E-904C-433E-946B-D17D07D34DB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677656"/>
          </a:xfrm>
        </p:spPr>
        <p:txBody>
          <a:bodyPr/>
          <a:lstStyle/>
          <a:p>
            <a:r>
              <a:rPr lang="en-GB" sz="6000" dirty="0"/>
              <a:t>The F</a:t>
            </a:r>
            <a:r>
              <a:rPr lang="en-GB" sz="6000" dirty="0" smtClean="0"/>
              <a:t># Community</a:t>
            </a:r>
            <a:r>
              <a:rPr lang="en-GB" sz="6000" dirty="0"/>
              <a:t/>
            </a:r>
            <a:br>
              <a:rPr lang="en-GB" sz="6000" dirty="0"/>
            </a:br>
            <a:r>
              <a:rPr lang="en-GB" sz="6000" dirty="0"/>
              <a:t/>
            </a:r>
            <a:br>
              <a:rPr lang="en-GB" sz="6000" dirty="0"/>
            </a:br>
            <a:r>
              <a:rPr lang="en-GB" sz="6000" dirty="0"/>
              <a:t>…and why </a:t>
            </a:r>
            <a:r>
              <a:rPr lang="en-GB" sz="6000" dirty="0" smtClean="0"/>
              <a:t>it is so awesome</a:t>
            </a:r>
            <a:endParaRPr lang="en-GB" sz="6000" dirty="0"/>
          </a:p>
        </p:txBody>
      </p:sp>
    </p:spTree>
    <p:extLst>
      <p:ext uri="{BB962C8B-B14F-4D97-AF65-F5344CB8AC3E}">
        <p14:creationId xmlns:p14="http://schemas.microsoft.com/office/powerpoint/2010/main" val="40826509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4469357"/>
              </p:ext>
            </p:extLst>
          </p:nvPr>
        </p:nvGraphicFramePr>
        <p:xfrm>
          <a:off x="1046349" y="1212849"/>
          <a:ext cx="10145494" cy="5438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a:t>
            </a:r>
            <a:endParaRPr lang="en-GB" dirty="0">
              <a:latin typeface="Segoe UI Light" panose="020B0502040204020203" pitchFamily="34" charset="0"/>
            </a:endParaRPr>
          </a:p>
        </p:txBody>
      </p:sp>
    </p:spTree>
    <p:extLst>
      <p:ext uri="{BB962C8B-B14F-4D97-AF65-F5344CB8AC3E}">
        <p14:creationId xmlns:p14="http://schemas.microsoft.com/office/powerpoint/2010/main" val="404014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3151"/>
            <a:ext cx="11154075" cy="691279"/>
          </a:xfrm>
        </p:spPr>
        <p:txBody>
          <a:bodyPr/>
          <a:lstStyle/>
          <a:p>
            <a:r>
              <a:rPr lang="en-US" sz="4895" dirty="0"/>
              <a:t>Example #1 (power company)</a:t>
            </a:r>
          </a:p>
        </p:txBody>
      </p:sp>
      <p:sp>
        <p:nvSpPr>
          <p:cNvPr id="4" name="Content Placeholder 3"/>
          <p:cNvSpPr>
            <a:spLocks noGrp="1"/>
          </p:cNvSpPr>
          <p:nvPr>
            <p:ph idx="4294967295"/>
          </p:nvPr>
        </p:nvSpPr>
        <p:spPr>
          <a:xfrm>
            <a:off x="534004" y="1477878"/>
            <a:ext cx="11366849" cy="5270301"/>
          </a:xfrm>
          <a:prstGeom prst="rect">
            <a:avLst/>
          </a:prstGeom>
        </p:spPr>
        <p:txBody>
          <a:bodyPr/>
          <a:lstStyle/>
          <a:p>
            <a:pPr marL="241640" indent="-241640"/>
            <a:r>
              <a:rPr lang="en-GB" sz="3262" b="1" dirty="0"/>
              <a:t>We have written </a:t>
            </a:r>
            <a:r>
              <a:rPr lang="en-GB" sz="3262" b="1" dirty="0">
                <a:solidFill>
                  <a:schemeClr val="tx2"/>
                </a:solidFill>
              </a:rPr>
              <a:t>an application to balance the national power generation schedule </a:t>
            </a:r>
            <a:r>
              <a:rPr lang="en-GB" sz="3262" b="1" dirty="0"/>
              <a:t>… for an energy company. </a:t>
            </a:r>
          </a:p>
          <a:p>
            <a:pPr marL="241640" indent="-241640"/>
            <a:endParaRPr lang="en-GB" sz="3262" b="1" dirty="0"/>
          </a:p>
          <a:p>
            <a:pPr marL="241640" indent="-241640"/>
            <a:r>
              <a:rPr lang="en-GB" sz="3262" b="1" dirty="0"/>
              <a:t>...</a:t>
            </a:r>
            <a:r>
              <a:rPr lang="en-GB" sz="3262" b="1" dirty="0">
                <a:solidFill>
                  <a:schemeClr val="tx2"/>
                </a:solidFill>
              </a:rPr>
              <a:t>the calculation engine was written in F#</a:t>
            </a:r>
            <a:r>
              <a:rPr lang="en-GB" sz="3262" b="1" dirty="0"/>
              <a:t>. </a:t>
            </a:r>
          </a:p>
          <a:p>
            <a:pPr marL="241640" indent="-241640"/>
            <a:endParaRPr lang="en-GB" sz="3262" b="1" dirty="0"/>
          </a:p>
          <a:p>
            <a:pPr marL="241640" indent="-241640"/>
            <a:r>
              <a:rPr lang="en-GB" sz="3262" b="1" dirty="0"/>
              <a:t>The use of F# to </a:t>
            </a:r>
            <a:r>
              <a:rPr lang="en-GB" sz="3262" b="1" dirty="0">
                <a:solidFill>
                  <a:schemeClr val="tx2"/>
                </a:solidFill>
              </a:rPr>
              <a:t>address the complexity at the heart of this application</a:t>
            </a:r>
            <a:r>
              <a:rPr lang="en-GB" sz="3262" b="1" dirty="0">
                <a:solidFill>
                  <a:srgbClr val="FFFF00"/>
                </a:solidFill>
              </a:rPr>
              <a:t> </a:t>
            </a:r>
            <a:r>
              <a:rPr lang="en-GB" sz="3262" b="1" dirty="0"/>
              <a:t>clearly demonstrates a sweet spot for the language … </a:t>
            </a:r>
            <a:r>
              <a:rPr lang="en-GB" sz="3262" b="1" dirty="0">
                <a:solidFill>
                  <a:schemeClr val="tx2"/>
                </a:solidFill>
              </a:rPr>
              <a:t>algorithmic analysis of large data sets</a:t>
            </a:r>
            <a:r>
              <a:rPr lang="en-GB" sz="3262" b="1" dirty="0"/>
              <a:t>. </a:t>
            </a:r>
          </a:p>
          <a:p>
            <a:pPr marL="241640" indent="-241640"/>
            <a:endParaRPr lang="en-GB" sz="3262" b="1" dirty="0"/>
          </a:p>
          <a:p>
            <a:pPr marL="241640" indent="-241640" algn="r"/>
            <a:r>
              <a:rPr lang="en-GB" sz="3262" b="1" dirty="0"/>
              <a:t>Simon Cousins </a:t>
            </a:r>
            <a:r>
              <a:rPr lang="en-GB" sz="3262" b="1" dirty="0" smtClean="0"/>
              <a:t>(UK Power Company)</a:t>
            </a:r>
            <a:endParaRPr lang="en-GB" sz="3262" b="1" dirty="0"/>
          </a:p>
        </p:txBody>
      </p:sp>
    </p:spTree>
    <p:extLst>
      <p:ext uri="{BB962C8B-B14F-4D97-AF65-F5344CB8AC3E}">
        <p14:creationId xmlns:p14="http://schemas.microsoft.com/office/powerpoint/2010/main" val="136509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3151"/>
            <a:ext cx="11154075" cy="691279"/>
          </a:xfrm>
        </p:spPr>
        <p:txBody>
          <a:bodyPr/>
          <a:lstStyle/>
          <a:p>
            <a:r>
              <a:rPr lang="en-US" sz="4895" dirty="0"/>
              <a:t>Example #1 (power company)</a:t>
            </a:r>
          </a:p>
        </p:txBody>
      </p:sp>
      <p:sp>
        <p:nvSpPr>
          <p:cNvPr id="3" name="Content Placeholder 2"/>
          <p:cNvSpPr>
            <a:spLocks noGrp="1"/>
          </p:cNvSpPr>
          <p:nvPr>
            <p:ph idx="4294967295"/>
          </p:nvPr>
        </p:nvSpPr>
        <p:spPr>
          <a:xfrm>
            <a:off x="403879" y="1311759"/>
            <a:ext cx="11391395" cy="5674447"/>
          </a:xfrm>
          <a:prstGeom prst="rect">
            <a:avLst/>
          </a:prstGeom>
        </p:spPr>
        <p:txBody>
          <a:bodyPr numCol="2">
            <a:noAutofit/>
          </a:bodyPr>
          <a:lstStyle/>
          <a:p>
            <a:pPr marL="483281" indent="-353830"/>
            <a:r>
              <a:rPr lang="en-GB" sz="2719" b="1" dirty="0">
                <a:solidFill>
                  <a:schemeClr val="tx2"/>
                </a:solidFill>
              </a:rPr>
              <a:t>Interoperation</a:t>
            </a:r>
            <a:r>
              <a:rPr lang="en-GB" sz="2174" dirty="0">
                <a:solidFill>
                  <a:schemeClr val="tx2"/>
                </a:solidFill>
              </a:rPr>
              <a:t> </a:t>
            </a:r>
            <a:r>
              <a:rPr lang="en-GB" sz="2174" dirty="0">
                <a:solidFill>
                  <a:schemeClr val="tx1"/>
                </a:solidFill>
              </a:rPr>
              <a:t>... </a:t>
            </a:r>
            <a:r>
              <a:rPr lang="en-GB" sz="2174" b="1" dirty="0">
                <a:solidFill>
                  <a:schemeClr val="tx1"/>
                </a:solidFill>
              </a:rPr>
              <a:t>Seamless. The C# programmer need never know</a:t>
            </a:r>
            <a:r>
              <a:rPr lang="en-GB" sz="2174" dirty="0">
                <a:solidFill>
                  <a:schemeClr val="tx1"/>
                </a:solidFill>
              </a:rPr>
              <a:t>.</a:t>
            </a:r>
          </a:p>
          <a:p>
            <a:pPr marL="483281" indent="-353830"/>
            <a:endParaRPr lang="en-GB" sz="2174" dirty="0"/>
          </a:p>
          <a:p>
            <a:pPr marL="483281" indent="-353830"/>
            <a:r>
              <a:rPr lang="en-GB" sz="2719" b="1" dirty="0" smtClean="0">
                <a:solidFill>
                  <a:schemeClr val="tx2"/>
                </a:solidFill>
              </a:rPr>
              <a:t>Strong typing</a:t>
            </a:r>
            <a:r>
              <a:rPr lang="en-GB" sz="2719" dirty="0" smtClean="0">
                <a:solidFill>
                  <a:schemeClr val="tx2"/>
                </a:solidFill>
              </a:rPr>
              <a:t> </a:t>
            </a:r>
            <a:r>
              <a:rPr lang="en-GB" sz="2174" dirty="0">
                <a:solidFill>
                  <a:schemeClr val="tx1"/>
                </a:solidFill>
              </a:rPr>
              <a:t>… a huge time saver...</a:t>
            </a:r>
            <a:r>
              <a:rPr lang="en-GB" sz="2174" b="1" dirty="0">
                <a:solidFill>
                  <a:schemeClr val="tx1"/>
                </a:solidFill>
              </a:rPr>
              <a:t>it eradicates a whole class of errors</a:t>
            </a:r>
            <a:r>
              <a:rPr lang="en-GB" sz="2174" dirty="0">
                <a:solidFill>
                  <a:schemeClr val="tx1"/>
                </a:solidFill>
              </a:rPr>
              <a:t>…</a:t>
            </a:r>
          </a:p>
          <a:p>
            <a:pPr marL="483281" indent="-353830"/>
            <a:endParaRPr lang="en-GB" sz="2174" dirty="0"/>
          </a:p>
          <a:p>
            <a:pPr marL="483281" indent="-353830"/>
            <a:r>
              <a:rPr lang="en-GB" sz="2719" b="1" dirty="0">
                <a:solidFill>
                  <a:schemeClr val="tx2"/>
                </a:solidFill>
              </a:rPr>
              <a:t>Exploratory programming</a:t>
            </a:r>
            <a:r>
              <a:rPr lang="en-GB" sz="2174" dirty="0">
                <a:solidFill>
                  <a:schemeClr val="tx2"/>
                </a:solidFill>
              </a:rPr>
              <a:t> </a:t>
            </a:r>
            <a:r>
              <a:rPr lang="en-GB" sz="2174" dirty="0">
                <a:solidFill>
                  <a:schemeClr val="tx1"/>
                </a:solidFill>
              </a:rPr>
              <a:t>…Working with F# Interactive allowed me to </a:t>
            </a:r>
            <a:r>
              <a:rPr lang="en-GB" sz="2174" b="1" dirty="0">
                <a:solidFill>
                  <a:schemeClr val="tx1"/>
                </a:solidFill>
              </a:rPr>
              <a:t>explore the solution space more effectively</a:t>
            </a:r>
            <a:r>
              <a:rPr lang="en-GB" sz="2174" dirty="0">
                <a:solidFill>
                  <a:schemeClr val="tx1"/>
                </a:solidFill>
              </a:rPr>
              <a:t>.</a:t>
            </a:r>
          </a:p>
          <a:p>
            <a:pPr marL="483281" indent="-353830"/>
            <a:endParaRPr lang="en-GB" sz="2174" dirty="0"/>
          </a:p>
          <a:p>
            <a:pPr marL="483281" indent="-353830"/>
            <a:r>
              <a:rPr lang="en-GB" sz="2719" b="1" dirty="0">
                <a:solidFill>
                  <a:schemeClr val="tx2"/>
                </a:solidFill>
              </a:rPr>
              <a:t>Unit testing</a:t>
            </a:r>
            <a:r>
              <a:rPr lang="en-GB" sz="2719" dirty="0">
                <a:solidFill>
                  <a:schemeClr val="tx2"/>
                </a:solidFill>
              </a:rPr>
              <a:t> </a:t>
            </a:r>
            <a:r>
              <a:rPr lang="en-GB" sz="2174" dirty="0">
                <a:solidFill>
                  <a:schemeClr val="tx1"/>
                </a:solidFill>
              </a:rPr>
              <a:t>…a joy to test.</a:t>
            </a:r>
            <a:r>
              <a:rPr lang="en-GB" sz="2174" b="1" dirty="0">
                <a:solidFill>
                  <a:schemeClr val="tx1"/>
                </a:solidFill>
              </a:rPr>
              <a:t> There are no complex time-dependent interactions to screw things up….</a:t>
            </a:r>
          </a:p>
          <a:p>
            <a:pPr marL="483281" indent="-353830"/>
            <a:endParaRPr lang="en-GB" sz="2174" b="1" dirty="0">
              <a:solidFill>
                <a:schemeClr val="bg2">
                  <a:lumMod val="50000"/>
                </a:schemeClr>
              </a:solidFill>
            </a:endParaRPr>
          </a:p>
          <a:p>
            <a:pPr marL="483281" indent="-353830"/>
            <a:endParaRPr lang="en-GB" sz="2719" dirty="0"/>
          </a:p>
          <a:p>
            <a:pPr marL="483281" indent="-353830"/>
            <a:r>
              <a:rPr lang="en-GB" sz="2719" b="1" dirty="0">
                <a:solidFill>
                  <a:schemeClr val="tx2"/>
                </a:solidFill>
              </a:rPr>
              <a:t>Parallelism</a:t>
            </a:r>
            <a:r>
              <a:rPr lang="en-GB" sz="2174" dirty="0">
                <a:solidFill>
                  <a:schemeClr val="tx2"/>
                </a:solidFill>
              </a:rPr>
              <a:t> </a:t>
            </a:r>
            <a:r>
              <a:rPr lang="en-GB" sz="2174" dirty="0">
                <a:solidFill>
                  <a:schemeClr val="tx1"/>
                </a:solidFill>
              </a:rPr>
              <a:t>…The functional purity ... makes it ripe for exploiting </a:t>
            </a:r>
            <a:r>
              <a:rPr lang="en-GB" sz="2174" b="1" dirty="0">
                <a:solidFill>
                  <a:schemeClr val="tx1"/>
                </a:solidFill>
              </a:rPr>
              <a:t>the inherent parallelism in processing vectors of data</a:t>
            </a:r>
            <a:r>
              <a:rPr lang="en-GB" sz="2174" dirty="0">
                <a:solidFill>
                  <a:schemeClr val="tx1"/>
                </a:solidFill>
              </a:rPr>
              <a:t>. </a:t>
            </a:r>
          </a:p>
          <a:p>
            <a:pPr marL="483281" indent="-353830"/>
            <a:endParaRPr lang="en-GB" sz="2174" b="1" dirty="0">
              <a:solidFill>
                <a:schemeClr val="bg2">
                  <a:lumMod val="50000"/>
                </a:schemeClr>
              </a:solidFill>
            </a:endParaRPr>
          </a:p>
          <a:p>
            <a:pPr marL="483281" indent="-353830"/>
            <a:r>
              <a:rPr lang="en-GB" sz="2719" b="1" dirty="0">
                <a:solidFill>
                  <a:schemeClr val="tx2"/>
                </a:solidFill>
              </a:rPr>
              <a:t>Code reduction</a:t>
            </a:r>
            <a:r>
              <a:rPr lang="en-GB" sz="2719" b="1" dirty="0">
                <a:solidFill>
                  <a:schemeClr val="tx1"/>
                </a:solidFill>
              </a:rPr>
              <a:t>…</a:t>
            </a:r>
            <a:r>
              <a:rPr lang="en-GB" sz="2719" dirty="0">
                <a:solidFill>
                  <a:schemeClr val="tx1"/>
                </a:solidFill>
              </a:rPr>
              <a:t> </a:t>
            </a:r>
            <a:r>
              <a:rPr lang="en-GB" sz="2174" dirty="0">
                <a:solidFill>
                  <a:schemeClr val="tx1"/>
                </a:solidFill>
              </a:rPr>
              <a:t>… vectors and matrices…higher order functions eat these for breakfast with </a:t>
            </a:r>
            <a:r>
              <a:rPr lang="en-GB" sz="2174" b="1" dirty="0">
                <a:solidFill>
                  <a:schemeClr val="tx1"/>
                </a:solidFill>
              </a:rPr>
              <a:t>minimal fuss, minimal code. Beautiful.</a:t>
            </a:r>
          </a:p>
          <a:p>
            <a:pPr marL="483281" indent="-353830"/>
            <a:endParaRPr lang="en-GB" sz="2174" b="1" dirty="0">
              <a:solidFill>
                <a:srgbClr val="FFFF00"/>
              </a:solidFill>
            </a:endParaRPr>
          </a:p>
          <a:p>
            <a:pPr marL="483281" indent="-353830"/>
            <a:r>
              <a:rPr lang="en-GB" sz="2719" b="1" dirty="0">
                <a:solidFill>
                  <a:schemeClr val="tx2"/>
                </a:solidFill>
              </a:rPr>
              <a:t>Lack of bugs</a:t>
            </a:r>
            <a:r>
              <a:rPr lang="en-GB" sz="2719" b="1" dirty="0">
                <a:solidFill>
                  <a:schemeClr val="tx1"/>
                </a:solidFill>
              </a:rPr>
              <a:t>…</a:t>
            </a:r>
            <a:r>
              <a:rPr lang="en-GB" sz="2174" dirty="0">
                <a:solidFill>
                  <a:schemeClr val="tx1"/>
                </a:solidFill>
              </a:rPr>
              <a:t> Functional programming can feel strange.  .. once the type checker is satisfied </a:t>
            </a:r>
            <a:r>
              <a:rPr lang="en-GB" sz="2174" b="1" dirty="0">
                <a:solidFill>
                  <a:schemeClr val="tx1"/>
                </a:solidFill>
              </a:rPr>
              <a:t>that’s often it, it works</a:t>
            </a:r>
            <a:r>
              <a:rPr lang="en-GB" sz="2174" dirty="0">
                <a:solidFill>
                  <a:schemeClr val="tx1"/>
                </a:solidFill>
              </a:rPr>
              <a:t>. </a:t>
            </a:r>
          </a:p>
          <a:p>
            <a:pPr marL="483281" indent="-353830"/>
            <a:endParaRPr lang="en-GB" sz="2174" dirty="0"/>
          </a:p>
        </p:txBody>
      </p:sp>
      <p:sp>
        <p:nvSpPr>
          <p:cNvPr id="4" name="Rectangular Callout 3"/>
          <p:cNvSpPr/>
          <p:nvPr/>
        </p:nvSpPr>
        <p:spPr bwMode="auto">
          <a:xfrm>
            <a:off x="4237239" y="2024376"/>
            <a:ext cx="2336232"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Correctness</a:t>
            </a:r>
          </a:p>
        </p:txBody>
      </p:sp>
      <p:sp>
        <p:nvSpPr>
          <p:cNvPr id="5" name="Rectangular Callout 4"/>
          <p:cNvSpPr/>
          <p:nvPr/>
        </p:nvSpPr>
        <p:spPr bwMode="auto">
          <a:xfrm>
            <a:off x="3258953" y="2984698"/>
            <a:ext cx="2969190" cy="63735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6" name="Rectangular Callout 5"/>
          <p:cNvSpPr/>
          <p:nvPr/>
        </p:nvSpPr>
        <p:spPr bwMode="auto">
          <a:xfrm>
            <a:off x="3575429" y="4407944"/>
            <a:ext cx="2336232" cy="63735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Correctness</a:t>
            </a:r>
          </a:p>
        </p:txBody>
      </p:sp>
      <p:sp>
        <p:nvSpPr>
          <p:cNvPr id="7" name="Rectangular Callout 6"/>
          <p:cNvSpPr/>
          <p:nvPr/>
        </p:nvSpPr>
        <p:spPr bwMode="auto">
          <a:xfrm>
            <a:off x="9355866" y="4361376"/>
            <a:ext cx="2336232"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a:gradFill>
                  <a:gsLst>
                    <a:gs pos="0">
                      <a:srgbClr val="FFFFFF"/>
                    </a:gs>
                    <a:gs pos="100000">
                      <a:srgbClr val="FFFFFF"/>
                    </a:gs>
                  </a:gsLst>
                  <a:lin ang="5400000" scaled="0"/>
                </a:gradFill>
                <a:latin typeface="Segoe UI Light"/>
              </a:rPr>
              <a:t>Correctness</a:t>
            </a:r>
            <a:endParaRPr lang="en-GB" sz="3262" b="1" dirty="0">
              <a:gradFill>
                <a:gsLst>
                  <a:gs pos="0">
                    <a:srgbClr val="FFFFFF"/>
                  </a:gs>
                  <a:gs pos="100000">
                    <a:srgbClr val="FFFFFF"/>
                  </a:gs>
                </a:gsLst>
                <a:lin ang="5400000" scaled="0"/>
              </a:gradFill>
              <a:latin typeface="Segoe UI Light"/>
            </a:endParaRPr>
          </a:p>
        </p:txBody>
      </p:sp>
      <p:sp>
        <p:nvSpPr>
          <p:cNvPr id="8" name="Rectangular Callout 7"/>
          <p:cNvSpPr/>
          <p:nvPr/>
        </p:nvSpPr>
        <p:spPr bwMode="auto">
          <a:xfrm>
            <a:off x="9577149" y="948012"/>
            <a:ext cx="1893665"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Efficiency</a:t>
            </a:r>
          </a:p>
        </p:txBody>
      </p:sp>
      <p:sp>
        <p:nvSpPr>
          <p:cNvPr id="9" name="Rectangular Callout 8"/>
          <p:cNvSpPr/>
          <p:nvPr/>
        </p:nvSpPr>
        <p:spPr bwMode="auto">
          <a:xfrm>
            <a:off x="9330581" y="2530339"/>
            <a:ext cx="2969190" cy="63735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5268394" y="634305"/>
            <a:ext cx="2969190"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Tree>
    <p:extLst>
      <p:ext uri="{BB962C8B-B14F-4D97-AF65-F5344CB8AC3E}">
        <p14:creationId xmlns:p14="http://schemas.microsoft.com/office/powerpoint/2010/main" val="298011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theme/theme1.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676da9b-5df7-4891-a26a-d5717bc1ca6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083CBFDECA7549AAB651985F021EE7" ma:contentTypeVersion="3" ma:contentTypeDescription="Create a new document." ma:contentTypeScope="" ma:versionID="694f2e411c0f90e06f3d0d6f24c89187">
  <xsd:schema xmlns:xsd="http://www.w3.org/2001/XMLSchema" xmlns:xs="http://www.w3.org/2001/XMLSchema" xmlns:p="http://schemas.microsoft.com/office/2006/metadata/properties" xmlns:ns2="2676da9b-5df7-4891-a26a-d5717bc1ca6f" targetNamespace="http://schemas.microsoft.com/office/2006/metadata/properties" ma:root="true" ma:fieldsID="f6fa826efe9b9b4b3f6f5d05f72ae533" ns2:_="">
    <xsd:import namespace="2676da9b-5df7-4891-a26a-d5717bc1ca6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76da9b-5df7-4891-a26a-d5717bc1ca6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2676da9b-5df7-4891-a26a-d5717bc1ca6f"/>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82EE58B4-C2D2-4E5E-8579-DCAEA20DF0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76da9b-5df7-4891-a26a-d5717bc1c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Decoded 2015 - PowerPoint Template v03</Template>
  <TotalTime>5618</TotalTime>
  <Words>925</Words>
  <Application>Microsoft Office PowerPoint</Application>
  <PresentationFormat>Custom</PresentationFormat>
  <Paragraphs>193</Paragraphs>
  <Slides>46</Slides>
  <Notes>1</Notes>
  <HiddenSlides>0</HiddenSlides>
  <MMClips>1</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46</vt:i4>
      </vt:variant>
    </vt:vector>
  </HeadingPairs>
  <TitlesOfParts>
    <vt:vector size="65" baseType="lpstr">
      <vt:lpstr>ＭＳ Ｐゴシック</vt:lpstr>
      <vt:lpstr>Arial</vt:lpstr>
      <vt:lpstr>Calibri</vt:lpstr>
      <vt:lpstr>Candara</vt:lpstr>
      <vt:lpstr>Consolas</vt:lpstr>
      <vt:lpstr>Courier New</vt:lpstr>
      <vt:lpstr>Segoe Light</vt:lpstr>
      <vt:lpstr>Segoe UI</vt:lpstr>
      <vt:lpstr>Segoe UI Light</vt:lpstr>
      <vt:lpstr>Times New Roman</vt:lpstr>
      <vt:lpstr>Wingdings</vt:lpstr>
      <vt:lpstr>5-30599_GA_Summit_2015_Template</vt:lpstr>
      <vt:lpstr>FSharp-teched-europe-2010-v2</vt:lpstr>
      <vt:lpstr>1_FSharp-teched-europe-2010-v2</vt:lpstr>
      <vt:lpstr>2_FSharp-teched-europe-2010-v2</vt:lpstr>
      <vt:lpstr>3_FSharp-teched-europe-2010-v2</vt:lpstr>
      <vt:lpstr>4_FSharp-teched-europe-2010-v2</vt:lpstr>
      <vt:lpstr>4_New corp-style Presentation</vt:lpstr>
      <vt:lpstr>5_FSharp-teched-europe-2010-v2</vt:lpstr>
      <vt:lpstr>PowerPoint Presentation</vt:lpstr>
      <vt:lpstr>From Community to Cloud with F#</vt:lpstr>
      <vt:lpstr>PowerPoint Presentation</vt:lpstr>
      <vt:lpstr>What Kind of Language Design?  What Kind of Language Community?  What Kind of Language Technologies?</vt:lpstr>
      <vt:lpstr>PowerPoint Presentation</vt:lpstr>
      <vt:lpstr>The F# Community  …and why it is so awesome</vt:lpstr>
      <vt:lpstr>TL;DR</vt:lpstr>
      <vt:lpstr>Example #1 (power company)</vt:lpstr>
      <vt:lpstr>Example #1 (power company)</vt:lpstr>
      <vt:lpstr>Example #1 (Simon Cousins, Energy Sector)</vt:lpstr>
      <vt:lpstr>Example #1 (Simon Cousins, Energy Sector)</vt:lpstr>
      <vt:lpstr>PowerPoint Presentation</vt:lpstr>
      <vt:lpstr>PowerPoint Presentation</vt:lpstr>
      <vt:lpstr>Example #2: F# for Cloud Social Gaming </vt:lpstr>
      <vt:lpstr>In 18 months of community-friendly F#...  We’ve come a long way!  </vt:lpstr>
      <vt:lpstr>The F# Compiler – 300+ Pull Requests and rising  Where to Contribute?  See github.com/Microsoft/visualfsharp   </vt:lpstr>
      <vt:lpstr>The F# Language Design Process  fslang.uservoice.com  </vt:lpstr>
      <vt:lpstr>F# 4.0  ✔ True shift to cross-platform open engineering ✔ Long laundry list of language items ✔ Normalized core library ✔ Type providers more powerful  ✔ Better debugging, tooling, performance ✔ ~20% compiler perf improvement</vt:lpstr>
      <vt:lpstr>PowerPoint Presentation</vt:lpstr>
      <vt:lpstr>F# for Android, iOS, Linux, Mac  fsharp.org/use/android fsharp.org/use/ios  fsharp.org/use/linux fsharp.org/use/mac   </vt:lpstr>
      <vt:lpstr>It’s the whole community!</vt:lpstr>
      <vt:lpstr>100% open source, community driven</vt:lpstr>
      <vt:lpstr>100% open source, community driven</vt:lpstr>
      <vt:lpstr>PowerPoint Presentation</vt:lpstr>
      <vt:lpstr>PowerPoint Presentation</vt:lpstr>
      <vt:lpstr>100% open source, community driven</vt:lpstr>
      <vt:lpstr>F# for Docker? Yes!  hub.docker.com/fsharp/fsharp  </vt:lpstr>
      <vt:lpstr>F# for CoreCLR – Yes!</vt:lpstr>
      <vt:lpstr>F# for Win10 UWP Apps – “Working on it”  WinDev uservoice</vt:lpstr>
      <vt:lpstr>Demo – Types From Data</vt:lpstr>
      <vt:lpstr>Part 2 – Making Cloud Simple</vt:lpstr>
      <vt:lpstr>Cloud Language Design</vt:lpstr>
      <vt:lpstr>async { … }</vt:lpstr>
      <vt:lpstr>cloud { … }</vt:lpstr>
      <vt:lpstr>Demo – MBrace StarterKit</vt:lpstr>
      <vt:lpstr>Lean and Simple</vt:lpstr>
      <vt:lpstr>Lean and Simple</vt:lpstr>
      <vt:lpstr>CloudFlow  =   Distributed Data Parallel F#</vt:lpstr>
      <vt:lpstr>PowerPoint Presentation</vt:lpstr>
      <vt:lpstr>PowerPoint Presentation</vt:lpstr>
      <vt:lpstr>PowerPoint Presentation</vt:lpstr>
      <vt:lpstr>PowerPoint Presentation</vt:lpstr>
      <vt:lpstr>Demo – UK House Prices!</vt:lpstr>
      <vt:lpstr>and from C# too!  </vt:lpstr>
      <vt:lpstr>Summary</vt:lpstr>
      <vt:lpstr>PowerPoint Presentation</vt:lpstr>
    </vt:vector>
  </TitlesOfParts>
  <Manager/>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Accounts Summit 2015</dc:subject>
  <dc:creator>Don Syme</dc:creator>
  <cp:keywords>Global Accounts Summit 2015</cp:keywords>
  <dc:description>Template: Mitchell Derrey, Silver Fox Productions
Formatting: 
Audience Type: Internal</dc:description>
  <cp:lastModifiedBy>Don Syme</cp:lastModifiedBy>
  <cp:revision>58</cp:revision>
  <dcterms:created xsi:type="dcterms:W3CDTF">2015-11-02T10:33:25Z</dcterms:created>
  <dcterms:modified xsi:type="dcterms:W3CDTF">2015-11-13T18:11:46Z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0x01010077083CBFDECA7549AAB651985F021EE7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21;#The Westin Palace Madrid|1838b846-acd0-480e-bc8a-bcaaa50fe66c</vt:lpwstr>
  </property>
  <property fmtid="{D5CDD505-2E9C-101B-9397-08002B2CF9AE}" pid="7" name="Track">
    <vt:lpwstr/>
  </property>
  <property fmtid="{D5CDD505-2E9C-101B-9397-08002B2CF9AE}" pid="8" name="Event Location">
    <vt:lpwstr>20;#Madrid (city)|49ad83bb-fea6-4ad7-aa62-80c6d049bf43</vt:lpwstr>
  </property>
  <property fmtid="{D5CDD505-2E9C-101B-9397-08002B2CF9AE}" pid="9" name="Campaign">
    <vt:lpwstr/>
  </property>
  <property fmtid="{D5CDD505-2E9C-101B-9397-08002B2CF9AE}" pid="10" name="IsMyDocuments">
    <vt:bool>true</vt:bool>
  </property>
  <property fmtid="{D5CDD505-2E9C-101B-9397-08002B2CF9AE}" pid="11" name="TaxKeyword">
    <vt:lpwstr>17;#Global Accounts Summit 2015|67d383ee-0e40-4f66-94e2-138b2fb60392</vt:lpwstr>
  </property>
  <property fmtid="{D5CDD505-2E9C-101B-9397-08002B2CF9AE}" pid="12" name="Audience1">
    <vt:lpwstr/>
  </property>
  <property fmtid="{D5CDD505-2E9C-101B-9397-08002B2CF9AE}" pid="13" name="Event Name">
    <vt:lpwstr>18;#Microsoft Global Accounts Summit|66d4cdf2-b8fc-4498-8deb-d7a785477816</vt:lpwstr>
  </property>
</Properties>
</file>